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40.xml" ContentType="application/vnd.openxmlformats-officedocument.presentationml.notesSlide+xml"/>
  <Override PartName="/ppt/tags/tag6.xml" ContentType="application/vnd.openxmlformats-officedocument.presentationml.tags+xml"/>
  <Override PartName="/ppt/notesSlides/notesSlide41.xml" ContentType="application/vnd.openxmlformats-officedocument.presentationml.notesSlide+xml"/>
  <Override PartName="/ppt/tags/tag7.xml" ContentType="application/vnd.openxmlformats-officedocument.presentationml.tags+xml"/>
  <Override PartName="/ppt/notesSlides/notesSlide42.xml" ContentType="application/vnd.openxmlformats-officedocument.presentationml.notesSlide+xml"/>
  <Override PartName="/ppt/tags/tag8.xml" ContentType="application/vnd.openxmlformats-officedocument.presentationml.tags+xml"/>
  <Override PartName="/ppt/notesSlides/notesSlide43.xml" ContentType="application/vnd.openxmlformats-officedocument.presentationml.notesSlide+xml"/>
  <Override PartName="/ppt/tags/tag9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79"/>
  </p:notesMasterIdLst>
  <p:sldIdLst>
    <p:sldId id="256" r:id="rId2"/>
    <p:sldId id="849" r:id="rId3"/>
    <p:sldId id="871" r:id="rId4"/>
    <p:sldId id="833" r:id="rId5"/>
    <p:sldId id="836" r:id="rId6"/>
    <p:sldId id="333" r:id="rId7"/>
    <p:sldId id="837" r:id="rId8"/>
    <p:sldId id="334" r:id="rId9"/>
    <p:sldId id="866" r:id="rId10"/>
    <p:sldId id="868" r:id="rId11"/>
    <p:sldId id="867" r:id="rId12"/>
    <p:sldId id="869" r:id="rId13"/>
    <p:sldId id="870" r:id="rId14"/>
    <p:sldId id="549" r:id="rId15"/>
    <p:sldId id="548" r:id="rId16"/>
    <p:sldId id="538" r:id="rId17"/>
    <p:sldId id="551" r:id="rId18"/>
    <p:sldId id="552" r:id="rId19"/>
    <p:sldId id="553" r:id="rId20"/>
    <p:sldId id="544" r:id="rId21"/>
    <p:sldId id="560" r:id="rId22"/>
    <p:sldId id="602" r:id="rId23"/>
    <p:sldId id="541" r:id="rId24"/>
    <p:sldId id="493" r:id="rId25"/>
    <p:sldId id="496" r:id="rId26"/>
    <p:sldId id="495" r:id="rId27"/>
    <p:sldId id="498" r:id="rId28"/>
    <p:sldId id="499" r:id="rId29"/>
    <p:sldId id="497" r:id="rId30"/>
    <p:sldId id="500" r:id="rId31"/>
    <p:sldId id="501" r:id="rId32"/>
    <p:sldId id="502" r:id="rId33"/>
    <p:sldId id="378" r:id="rId34"/>
    <p:sldId id="504" r:id="rId35"/>
    <p:sldId id="506" r:id="rId36"/>
    <p:sldId id="509" r:id="rId37"/>
    <p:sldId id="510" r:id="rId38"/>
    <p:sldId id="507" r:id="rId39"/>
    <p:sldId id="508" r:id="rId40"/>
    <p:sldId id="826" r:id="rId41"/>
    <p:sldId id="824" r:id="rId42"/>
    <p:sldId id="825" r:id="rId43"/>
    <p:sldId id="817" r:id="rId44"/>
    <p:sldId id="807" r:id="rId45"/>
    <p:sldId id="819" r:id="rId46"/>
    <p:sldId id="815" r:id="rId47"/>
    <p:sldId id="810" r:id="rId48"/>
    <p:sldId id="839" r:id="rId49"/>
    <p:sldId id="820" r:id="rId50"/>
    <p:sldId id="816" r:id="rId51"/>
    <p:sldId id="823" r:id="rId52"/>
    <p:sldId id="809" r:id="rId53"/>
    <p:sldId id="838" r:id="rId54"/>
    <p:sldId id="831" r:id="rId55"/>
    <p:sldId id="822" r:id="rId56"/>
    <p:sldId id="840" r:id="rId57"/>
    <p:sldId id="847" r:id="rId58"/>
    <p:sldId id="813" r:id="rId59"/>
    <p:sldId id="841" r:id="rId60"/>
    <p:sldId id="842" r:id="rId61"/>
    <p:sldId id="843" r:id="rId62"/>
    <p:sldId id="812" r:id="rId63"/>
    <p:sldId id="828" r:id="rId64"/>
    <p:sldId id="827" r:id="rId65"/>
    <p:sldId id="829" r:id="rId66"/>
    <p:sldId id="846" r:id="rId67"/>
    <p:sldId id="844" r:id="rId68"/>
    <p:sldId id="845" r:id="rId69"/>
    <p:sldId id="848" r:id="rId70"/>
    <p:sldId id="862" r:id="rId71"/>
    <p:sldId id="852" r:id="rId72"/>
    <p:sldId id="853" r:id="rId73"/>
    <p:sldId id="854" r:id="rId74"/>
    <p:sldId id="851" r:id="rId75"/>
    <p:sldId id="863" r:id="rId76"/>
    <p:sldId id="872" r:id="rId77"/>
    <p:sldId id="87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7773E-13D7-4BA9-863F-37C1130F376C}">
          <p14:sldIdLst>
            <p14:sldId id="256"/>
            <p14:sldId id="849"/>
            <p14:sldId id="871"/>
          </p14:sldIdLst>
        </p14:section>
        <p14:section name="Neural Matching Paradigms" id="{AA48F8F5-FD4F-40B5-92A6-80C93D58E122}">
          <p14:sldIdLst>
            <p14:sldId id="833"/>
            <p14:sldId id="836"/>
            <p14:sldId id="333"/>
            <p14:sldId id="837"/>
            <p14:sldId id="334"/>
            <p14:sldId id="866"/>
            <p14:sldId id="868"/>
            <p14:sldId id="867"/>
            <p14:sldId id="869"/>
            <p14:sldId id="870"/>
          </p14:sldIdLst>
        </p14:section>
        <p14:section name="Classical IR" id="{B4877411-DAD4-48C2-A431-56A37A22EC20}">
          <p14:sldIdLst>
            <p14:sldId id="549"/>
            <p14:sldId id="548"/>
            <p14:sldId id="538"/>
            <p14:sldId id="551"/>
            <p14:sldId id="552"/>
            <p14:sldId id="553"/>
            <p14:sldId id="544"/>
            <p14:sldId id="560"/>
            <p14:sldId id="602"/>
            <p14:sldId id="541"/>
          </p14:sldIdLst>
        </p14:section>
        <p14:section name="End-to-End Retrieval" id="{69FAD8FF-3AA9-437A-8CBD-6AD7A983C151}">
          <p14:sldIdLst>
            <p14:sldId id="493"/>
            <p14:sldId id="496"/>
            <p14:sldId id="495"/>
            <p14:sldId id="498"/>
            <p14:sldId id="499"/>
            <p14:sldId id="497"/>
            <p14:sldId id="500"/>
            <p14:sldId id="501"/>
            <p14:sldId id="502"/>
            <p14:sldId id="378"/>
            <p14:sldId id="504"/>
            <p14:sldId id="506"/>
            <p14:sldId id="509"/>
            <p14:sldId id="510"/>
            <p14:sldId id="507"/>
            <p14:sldId id="508"/>
          </p14:sldIdLst>
        </p14:section>
        <p14:section name="ColBERTv2 achieves strong results" id="{EEE5D815-08C1-484E-BA8D-30CCB3A5A31D}">
          <p14:sldIdLst>
            <p14:sldId id="826"/>
            <p14:sldId id="824"/>
            <p14:sldId id="825"/>
            <p14:sldId id="817"/>
            <p14:sldId id="807"/>
            <p14:sldId id="819"/>
            <p14:sldId id="815"/>
          </p14:sldIdLst>
        </p14:section>
        <p14:section name="Retrieval at Scale" id="{2D216E78-FC2D-4238-989B-913581926EA9}">
          <p14:sldIdLst>
            <p14:sldId id="810"/>
            <p14:sldId id="839"/>
            <p14:sldId id="820"/>
            <p14:sldId id="816"/>
            <p14:sldId id="823"/>
            <p14:sldId id="809"/>
            <p14:sldId id="838"/>
            <p14:sldId id="831"/>
            <p14:sldId id="822"/>
            <p14:sldId id="840"/>
            <p14:sldId id="847"/>
            <p14:sldId id="813"/>
            <p14:sldId id="841"/>
            <p14:sldId id="842"/>
            <p14:sldId id="843"/>
            <p14:sldId id="812"/>
            <p14:sldId id="828"/>
            <p14:sldId id="827"/>
            <p14:sldId id="829"/>
            <p14:sldId id="846"/>
            <p14:sldId id="844"/>
            <p14:sldId id="845"/>
            <p14:sldId id="848"/>
            <p14:sldId id="862"/>
            <p14:sldId id="852"/>
            <p14:sldId id="853"/>
            <p14:sldId id="854"/>
            <p14:sldId id="851"/>
            <p14:sldId id="863"/>
            <p14:sldId id="872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5B1"/>
    <a:srgbClr val="FF8585"/>
    <a:srgbClr val="1ABC9C"/>
    <a:srgbClr val="7030A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B8E95-27B8-44D8-BF78-B6F110D13574}" v="8" dt="2023-07-27T03:00:55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9" autoAdjust="0"/>
    <p:restoredTop sz="76874" autoAdjust="0"/>
  </p:normalViewPr>
  <p:slideViewPr>
    <p:cSldViewPr snapToGrid="0">
      <p:cViewPr>
        <p:scale>
          <a:sx n="125" d="100"/>
          <a:sy n="125" d="100"/>
        </p:scale>
        <p:origin x="1448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2826-4C79-455F-97A6-96D543B5857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4F70C-0FF8-43CF-95E8-53CC466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7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1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2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70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5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38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7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10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42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1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8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06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8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89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8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9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49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7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3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15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5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7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73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15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62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97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778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56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03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3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06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3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34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29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7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35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442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41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90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82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66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34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7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788F-738D-4A6B-B1FC-92771EBA9C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65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905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60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12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07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32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7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620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457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25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788F-738D-4A6B-B1FC-92771EBA9C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795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41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76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81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C788F-738D-4A6B-B1FC-92771EBA9C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4F70C-0FF8-43CF-95E8-53CC46684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C14C-DE68-4C1B-A10D-46D2241E5200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2E65-3901-44B1-8CD1-5506B4DBF30C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9110-815D-4B3A-9B59-86988BE61FD6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A859-5E6E-43D3-B87D-9925B0C1CB82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3830" y="6356350"/>
            <a:ext cx="565547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8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4C6-E76E-4A2F-85F6-EB3C47891AF7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1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AB9D-88A5-4B4F-A12C-FAAB3E4D4D1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4440-DED0-4F4B-A846-E7DE667C848B}" type="datetime1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D64C-9AB8-415D-ACA2-06559447A1ED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1BDE-4A05-473B-BEDD-0F22935C4FC5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7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CE2B-6305-4D22-836C-DCC6052F69A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5895-C3EE-4F1C-A4CC-6456E2ACE26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268E-42B9-4C35-9D2E-E8BCF0577421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3460" y="6356350"/>
            <a:ext cx="71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4844-243E-4A05-A9CD-CFDF2721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imeqa/primeqa/tree/main/extensions/ir_benchmarkin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anfordnlp/dsp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29" y="1253360"/>
            <a:ext cx="12041393" cy="251272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1800"/>
              </a:spcAft>
            </a:pPr>
            <a:r>
              <a:rPr lang="en-US" sz="4400" b="1" dirty="0">
                <a:latin typeface="+mn-lt"/>
              </a:rPr>
              <a:t>From BM25 to (Col)BERT to LLMs: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Navigating a Maturing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Efficiency–Effectiveness</a:t>
            </a:r>
            <a:b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Tradeoff Space</a:t>
            </a:r>
            <a:r>
              <a:rPr lang="en-US" sz="3200" b="1" dirty="0">
                <a:latin typeface="+mn-lt"/>
              </a:rPr>
              <a:t> in Neural IR</a:t>
            </a:r>
            <a:endParaRPr lang="en-US" sz="2800" b="1" u="sng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0865"/>
            <a:ext cx="9144000" cy="1393681"/>
          </a:xfrm>
        </p:spPr>
        <p:txBody>
          <a:bodyPr>
            <a:normAutofit/>
          </a:bodyPr>
          <a:lstStyle/>
          <a:p>
            <a:r>
              <a:rPr lang="en-US" sz="2200" b="1" dirty="0"/>
              <a:t>Omar Khattab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1600" dirty="0"/>
              <a:t>July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EFB63C-E8DD-4003-9575-CF2A55843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0"/>
          <a:stretch/>
        </p:blipFill>
        <p:spPr bwMode="auto">
          <a:xfrm>
            <a:off x="9505627" y="149817"/>
            <a:ext cx="2686373" cy="14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9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late interaction designed like that?</a:t>
            </a:r>
            <a:br>
              <a:rPr lang="en-US" sz="3600" dirty="0"/>
            </a:br>
            <a:r>
              <a:rPr lang="en-US" sz="3600" dirty="0"/>
              <a:t>Building on an expansive literature from 1995 to 2019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DEA-55B0-9A9B-54BE-781D5F0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1800" dirty="0"/>
              <a:t>Specifically, we’ll </a:t>
            </a:r>
            <a:r>
              <a:rPr lang="en-US" sz="1800" b="1" dirty="0"/>
              <a:t>replace term-based retrieval with vectors </a:t>
            </a:r>
            <a:r>
              <a:rPr lang="en-US" sz="1800" dirty="0"/>
              <a:t>*but* </a:t>
            </a:r>
            <a:r>
              <a:rPr lang="en-US" sz="1800" b="1" dirty="0"/>
              <a:t>keep local term interactions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3E5B9-B6E3-03D5-970A-2941D2036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4572000" cy="1597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7ECEA-D6A0-09A1-33BB-0911826C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489" y="4914665"/>
            <a:ext cx="4572000" cy="14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late interaction designed like that?</a:t>
            </a:r>
            <a:br>
              <a:rPr lang="en-US" sz="3600" dirty="0"/>
            </a:br>
            <a:r>
              <a:rPr lang="en-US" sz="3600" dirty="0"/>
              <a:t>Building on an expansive literature from 1995 to 2019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DEA-55B0-9A9B-54BE-781D5F0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1800" dirty="0"/>
              <a:t>And to make this whole thing scale, we’ll rely on a </a:t>
            </a:r>
            <a:r>
              <a:rPr lang="en-US" sz="1800" b="1" dirty="0"/>
              <a:t>multi-stage architecture</a:t>
            </a:r>
            <a:r>
              <a:rPr lang="en-US" sz="1800" dirty="0"/>
              <a:t> within the model itself</a:t>
            </a:r>
            <a:endParaRPr lang="en-US" sz="1800" b="1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A556264-0408-C1A1-794D-7938DDBF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" y="2853875"/>
            <a:ext cx="4572000" cy="11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FE1C1AAD-FBF2-27D2-8039-077EAD54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02" y="4857493"/>
            <a:ext cx="4572000" cy="12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E4EE13DF-EA0F-4A32-5DFE-1E52EE672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21" y="2887830"/>
            <a:ext cx="4572000" cy="112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late interaction designed like that?</a:t>
            </a:r>
            <a:br>
              <a:rPr lang="en-US" sz="3600" dirty="0"/>
            </a:br>
            <a:r>
              <a:rPr lang="en-US" sz="3600" dirty="0"/>
              <a:t>Building on an expansive literature from 1995 to 2019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DEA-55B0-9A9B-54BE-781D5F0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1800" dirty="0"/>
              <a:t>The first stage will use </a:t>
            </a:r>
            <a:r>
              <a:rPr lang="en-US" sz="1800" b="1" dirty="0"/>
              <a:t>term upper bounds </a:t>
            </a:r>
            <a:r>
              <a:rPr lang="en-US" sz="1800" dirty="0"/>
              <a:t>for pruning!</a:t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18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0F5490F-B2B4-1A2A-FB74-DFEFBBE6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04" y="3060171"/>
            <a:ext cx="4572000" cy="11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914AF26D-4ECE-B4E8-C5B0-C8D79290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8" y="2450405"/>
            <a:ext cx="4572000" cy="19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BC321-6A6F-81FB-77E4-D0C668DC7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352" y="4896327"/>
            <a:ext cx="4572000" cy="12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late interaction designed like that?</a:t>
            </a:r>
            <a:br>
              <a:rPr lang="en-US" sz="3600" dirty="0"/>
            </a:br>
            <a:r>
              <a:rPr lang="en-US" sz="3600" dirty="0"/>
              <a:t>Building on an expansive literature from 1995 to 2019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DEA-55B0-9A9B-54BE-781D5F0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1800" dirty="0"/>
              <a:t>But we’ll use </a:t>
            </a:r>
            <a:r>
              <a:rPr lang="en-US" sz="1800" b="1" dirty="0" err="1"/>
              <a:t>kNN</a:t>
            </a:r>
            <a:r>
              <a:rPr lang="en-US" sz="1800" b="1" dirty="0"/>
              <a:t> search optimizations </a:t>
            </a:r>
            <a:r>
              <a:rPr lang="en-US" sz="1800" dirty="0"/>
              <a:t>to make this scale with </a:t>
            </a:r>
            <a:r>
              <a:rPr lang="en-US" sz="1800" b="1" dirty="0"/>
              <a:t>dense vectors</a:t>
            </a:r>
            <a:r>
              <a:rPr lang="en-US" sz="1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0F98C-F27F-68FA-7F3E-93A1532F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76" y="4691822"/>
            <a:ext cx="4572000" cy="131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49061-F180-A876-C28C-662E5D282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830" y="2815485"/>
            <a:ext cx="4572000" cy="1012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8E1C58-D04A-86A2-16EE-3DD362D5C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274" y="2875915"/>
            <a:ext cx="4572000" cy="10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5453"/>
            <a:ext cx="10515600" cy="4365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The IR literature includes many top-k retrieval strategies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Common Goal: To minimize latency by reducing…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EACB6D6-4E64-4EBB-B314-05DC105B5690}"/>
              </a:ext>
            </a:extLst>
          </p:cNvPr>
          <p:cNvGraphicFramePr>
            <a:graphicFrameLocks noGrp="1"/>
          </p:cNvGraphicFramePr>
          <p:nvPr/>
        </p:nvGraphicFramePr>
        <p:xfrm>
          <a:off x="1862418" y="4316131"/>
          <a:ext cx="8321488" cy="1062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0744">
                  <a:extLst>
                    <a:ext uri="{9D8B030D-6E8A-4147-A177-3AD203B41FA5}">
                      <a16:colId xmlns:a16="http://schemas.microsoft.com/office/drawing/2014/main" val="3639848119"/>
                    </a:ext>
                  </a:extLst>
                </a:gridCol>
                <a:gridCol w="4160744">
                  <a:extLst>
                    <a:ext uri="{9D8B030D-6E8A-4147-A177-3AD203B41FA5}">
                      <a16:colId xmlns:a16="http://schemas.microsoft.com/office/drawing/2014/main" val="2756205340"/>
                    </a:ext>
                  </a:extLst>
                </a:gridCol>
              </a:tblGrid>
              <a:tr h="531418">
                <a:tc>
                  <a:txBody>
                    <a:bodyPr/>
                    <a:lstStyle/>
                    <a:p>
                      <a:pPr marL="347472" marR="0" indent="-347472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documents selected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postings accessed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340282"/>
                  </a:ext>
                </a:extLst>
              </a:tr>
              <a:tr h="531418">
                <a:tc>
                  <a:txBody>
                    <a:bodyPr/>
                    <a:lstStyle/>
                    <a:p>
                      <a:pPr marL="347472" marR="0" indent="-347472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of scores computed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7472" marR="0" indent="-347472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overhead of all this!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111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66D08C2-4905-4568-8ED4-85C35B27C586}"/>
              </a:ext>
            </a:extLst>
          </p:cNvPr>
          <p:cNvSpPr/>
          <p:nvPr/>
        </p:nvSpPr>
        <p:spPr>
          <a:xfrm>
            <a:off x="1782501" y="4331454"/>
            <a:ext cx="3808071" cy="43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8A01EC-857B-4AC8-B60C-87CFC1006703}"/>
              </a:ext>
            </a:extLst>
          </p:cNvPr>
          <p:cNvSpPr/>
          <p:nvPr/>
        </p:nvSpPr>
        <p:spPr>
          <a:xfrm>
            <a:off x="5922379" y="4331454"/>
            <a:ext cx="3808071" cy="43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4A59F3-2878-478A-952F-2F2F2588ECDA}"/>
              </a:ext>
            </a:extLst>
          </p:cNvPr>
          <p:cNvSpPr/>
          <p:nvPr/>
        </p:nvSpPr>
        <p:spPr>
          <a:xfrm>
            <a:off x="6023162" y="4939129"/>
            <a:ext cx="3808071" cy="43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9AA5F-0B81-4DF4-9A3E-2FA367ABF503}"/>
              </a:ext>
            </a:extLst>
          </p:cNvPr>
          <p:cNvSpPr/>
          <p:nvPr/>
        </p:nvSpPr>
        <p:spPr>
          <a:xfrm>
            <a:off x="1702982" y="4877837"/>
            <a:ext cx="3808071" cy="43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15</a:t>
            </a:fld>
            <a:endParaRPr lang="en-US"/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626CB2BC-3F7F-4042-9C3A-35B11AB56727}"/>
              </a:ext>
            </a:extLst>
          </p:cNvPr>
          <p:cNvSpPr/>
          <p:nvPr/>
        </p:nvSpPr>
        <p:spPr>
          <a:xfrm>
            <a:off x="3736730" y="4084643"/>
            <a:ext cx="1749613" cy="914547"/>
          </a:xfrm>
          <a:prstGeom prst="can">
            <a:avLst>
              <a:gd name="adj" fmla="val 1483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0"/>
                <a:solidFill>
                  <a:schemeClr val="tx1"/>
                </a:solidFill>
                <a:latin typeface="Calibri (Body)"/>
                <a:cs typeface="Times New Roman" panose="02020603050405020304" pitchFamily="18" charset="0"/>
              </a:rPr>
              <a:t>Inverted</a:t>
            </a:r>
          </a:p>
          <a:p>
            <a:pPr algn="ctr"/>
            <a:r>
              <a:rPr lang="en-US" sz="2000" b="1" i="1" dirty="0">
                <a:ln w="0"/>
                <a:solidFill>
                  <a:schemeClr val="tx1"/>
                </a:solidFill>
                <a:latin typeface="Calibri (Body)"/>
                <a:cs typeface="Times New Roman" panose="02020603050405020304" pitchFamily="18" charset="0"/>
              </a:rPr>
              <a:t>Index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E65F80-FE4E-428F-9F4C-9108CB6787EC}"/>
              </a:ext>
            </a:extLst>
          </p:cNvPr>
          <p:cNvCxnSpPr>
            <a:cxnSpLocks/>
          </p:cNvCxnSpPr>
          <p:nvPr/>
        </p:nvCxnSpPr>
        <p:spPr>
          <a:xfrm>
            <a:off x="3637025" y="3222155"/>
            <a:ext cx="291618" cy="230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473643-2491-4BB3-B25F-E1526723BDB9}"/>
              </a:ext>
            </a:extLst>
          </p:cNvPr>
          <p:cNvGrpSpPr/>
          <p:nvPr/>
        </p:nvGrpSpPr>
        <p:grpSpPr>
          <a:xfrm>
            <a:off x="4034292" y="2992116"/>
            <a:ext cx="3387769" cy="436884"/>
            <a:chOff x="2032683" y="3201202"/>
            <a:chExt cx="3387769" cy="43688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48D42B1-84C3-4686-A206-C45E992F423D}"/>
                </a:ext>
              </a:extLst>
            </p:cNvPr>
            <p:cNvSpPr/>
            <p:nvPr/>
          </p:nvSpPr>
          <p:spPr>
            <a:xfrm>
              <a:off x="2032683" y="3201202"/>
              <a:ext cx="3387769" cy="4368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F33312-1ECA-4D75-A336-F591845C8535}"/>
                </a:ext>
              </a:extLst>
            </p:cNvPr>
            <p:cNvSpPr/>
            <p:nvPr/>
          </p:nvSpPr>
          <p:spPr>
            <a:xfrm>
              <a:off x="2032684" y="3219589"/>
              <a:ext cx="3387768" cy="400110"/>
            </a:xfrm>
            <a:prstGeom prst="rect">
              <a:avLst/>
            </a:prstGeom>
            <a:noFill/>
          </p:spPr>
          <p:txBody>
            <a:bodyPr wrap="square" anchor="t">
              <a:normAutofit/>
            </a:bodyPr>
            <a:lstStyle/>
            <a:p>
              <a:pPr algn="ctr"/>
              <a:r>
                <a:rPr lang="en-US" sz="2000" b="1" dirty="0">
                  <a:ln w="0"/>
                  <a:cs typeface="Calibri"/>
                </a:rPr>
                <a:t>Top-</a:t>
              </a:r>
              <a:r>
                <a:rPr lang="en-US" sz="2000" b="1" i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dirty="0">
                  <a:ln w="0"/>
                  <a:cs typeface="Calibri"/>
                </a:rPr>
                <a:t> </a:t>
              </a:r>
              <a:r>
                <a:rPr lang="en-US" sz="2000" b="1" dirty="0">
                  <a:ln w="0"/>
                </a:rPr>
                <a:t>Retrieval Strategy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00B4D1-24C7-4DD7-8A89-7EC26EB5FED8}"/>
              </a:ext>
            </a:extLst>
          </p:cNvPr>
          <p:cNvGrpSpPr/>
          <p:nvPr/>
        </p:nvGrpSpPr>
        <p:grpSpPr>
          <a:xfrm>
            <a:off x="5888124" y="4026696"/>
            <a:ext cx="1856510" cy="972494"/>
            <a:chOff x="3288145" y="1493314"/>
            <a:chExt cx="1856510" cy="97249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A5B2B4-69FA-4BDE-85F1-EBACAC5EDDC5}"/>
                </a:ext>
              </a:extLst>
            </p:cNvPr>
            <p:cNvSpPr/>
            <p:nvPr/>
          </p:nvSpPr>
          <p:spPr>
            <a:xfrm>
              <a:off x="3288145" y="1493314"/>
              <a:ext cx="1856510" cy="97249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06EEDE-F573-46FE-A759-FC2495467E21}"/>
                </a:ext>
              </a:extLst>
            </p:cNvPr>
            <p:cNvSpPr/>
            <p:nvPr/>
          </p:nvSpPr>
          <p:spPr>
            <a:xfrm>
              <a:off x="3288145" y="1511701"/>
              <a:ext cx="1856510" cy="954107"/>
            </a:xfrm>
            <a:prstGeom prst="rect">
              <a:avLst/>
            </a:prstGeom>
          </p:spPr>
          <p:txBody>
            <a:bodyPr wrap="square" anchor="t">
              <a:normAutofit/>
            </a:bodyPr>
            <a:lstStyle/>
            <a:p>
              <a:pPr algn="ctr"/>
              <a:r>
                <a:rPr lang="en-US" sz="2000" b="1" dirty="0">
                  <a:ln w="0"/>
                </a:rPr>
                <a:t>Bag-of-Words</a:t>
              </a:r>
            </a:p>
            <a:p>
              <a:pPr algn="ctr"/>
              <a:r>
                <a:rPr lang="en-US" sz="2000" b="1" dirty="0">
                  <a:ln w="0"/>
                </a:rPr>
                <a:t>Ranking Model</a:t>
              </a:r>
            </a:p>
            <a:p>
              <a:pPr algn="ctr"/>
              <a:r>
                <a:rPr lang="en-US" sz="1600" b="1" dirty="0">
                  <a:ln w="0"/>
                </a:rPr>
                <a:t>(e.g., BM25)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7ECEFDD-2F89-42CD-871B-2D90A61C5E2C}"/>
              </a:ext>
            </a:extLst>
          </p:cNvPr>
          <p:cNvSpPr/>
          <p:nvPr/>
        </p:nvSpPr>
        <p:spPr>
          <a:xfrm>
            <a:off x="2771928" y="2992116"/>
            <a:ext cx="843051" cy="40011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sz="2000" b="1" dirty="0">
                <a:ln w="0"/>
              </a:rPr>
              <a:t>Query</a:t>
            </a:r>
            <a:endParaRPr lang="en-US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2C9DAA-9A28-4394-BC12-A6AE0F35B67C}"/>
              </a:ext>
            </a:extLst>
          </p:cNvPr>
          <p:cNvCxnSpPr>
            <a:cxnSpLocks/>
          </p:cNvCxnSpPr>
          <p:nvPr/>
        </p:nvCxnSpPr>
        <p:spPr>
          <a:xfrm flipH="1">
            <a:off x="4657784" y="3526532"/>
            <a:ext cx="6477" cy="417894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3D88C1-7124-4BF7-B09D-38C4A00654BB}"/>
              </a:ext>
            </a:extLst>
          </p:cNvPr>
          <p:cNvCxnSpPr>
            <a:cxnSpLocks/>
          </p:cNvCxnSpPr>
          <p:nvPr/>
        </p:nvCxnSpPr>
        <p:spPr>
          <a:xfrm flipV="1">
            <a:off x="4827114" y="3526532"/>
            <a:ext cx="0" cy="40620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DBC87B-F8A8-4CAD-846F-B7045DE6C41C}"/>
              </a:ext>
            </a:extLst>
          </p:cNvPr>
          <p:cNvCxnSpPr>
            <a:cxnSpLocks/>
          </p:cNvCxnSpPr>
          <p:nvPr/>
        </p:nvCxnSpPr>
        <p:spPr>
          <a:xfrm flipH="1">
            <a:off x="6656205" y="3520685"/>
            <a:ext cx="6477" cy="417894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FF0029-2952-435E-9CCD-67BCA5CCEA60}"/>
              </a:ext>
            </a:extLst>
          </p:cNvPr>
          <p:cNvCxnSpPr>
            <a:cxnSpLocks/>
          </p:cNvCxnSpPr>
          <p:nvPr/>
        </p:nvCxnSpPr>
        <p:spPr>
          <a:xfrm flipV="1">
            <a:off x="6814475" y="3526532"/>
            <a:ext cx="0" cy="40620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26E23C-97C6-4E36-BCB1-835E095F9B35}"/>
              </a:ext>
            </a:extLst>
          </p:cNvPr>
          <p:cNvCxnSpPr>
            <a:cxnSpLocks/>
            <a:stCxn id="21" idx="3"/>
            <a:endCxn id="35" idx="1"/>
          </p:cNvCxnSpPr>
          <p:nvPr/>
        </p:nvCxnSpPr>
        <p:spPr>
          <a:xfrm>
            <a:off x="4611537" y="4999190"/>
            <a:ext cx="0" cy="23484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Cylinder 34">
            <a:extLst>
              <a:ext uri="{FF2B5EF4-FFF2-40B4-BE49-F238E27FC236}">
                <a16:creationId xmlns:a16="http://schemas.microsoft.com/office/drawing/2014/main" id="{BD0E9C45-D140-4741-A0C5-287C1FA19C00}"/>
              </a:ext>
            </a:extLst>
          </p:cNvPr>
          <p:cNvSpPr/>
          <p:nvPr/>
        </p:nvSpPr>
        <p:spPr>
          <a:xfrm>
            <a:off x="4073869" y="5234037"/>
            <a:ext cx="1075335" cy="766766"/>
          </a:xfrm>
          <a:prstGeom prst="can">
            <a:avLst>
              <a:gd name="adj" fmla="val 1475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b="1" i="1" dirty="0">
                <a:ln w="0"/>
                <a:solidFill>
                  <a:schemeClr val="tx1"/>
                </a:solidFill>
                <a:latin typeface="Calibri (Body)"/>
                <a:cs typeface="Times New Roman" panose="02020603050405020304" pitchFamily="18" charset="0"/>
              </a:rPr>
              <a:t>Upper</a:t>
            </a:r>
            <a:br>
              <a:rPr lang="en-US" b="1" i="1" dirty="0">
                <a:ln w="0"/>
                <a:solidFill>
                  <a:schemeClr val="tx1"/>
                </a:solidFill>
                <a:latin typeface="Calibri (Body)"/>
                <a:cs typeface="Times New Roman" panose="02020603050405020304" pitchFamily="18" charset="0"/>
              </a:rPr>
            </a:br>
            <a:r>
              <a:rPr lang="en-US" b="1" i="1" dirty="0">
                <a:ln w="0"/>
                <a:solidFill>
                  <a:schemeClr val="tx1"/>
                </a:solidFill>
                <a:latin typeface="Calibri (Body)"/>
                <a:cs typeface="Times New Roman" panose="02020603050405020304" pitchFamily="18" charset="0"/>
              </a:rPr>
              <a:t>Bounds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3BBE5176-1D75-4583-8050-7EBCE12374F3}"/>
              </a:ext>
            </a:extLst>
          </p:cNvPr>
          <p:cNvCxnSpPr>
            <a:stCxn id="28" idx="2"/>
            <a:endCxn id="35" idx="4"/>
          </p:cNvCxnSpPr>
          <p:nvPr/>
        </p:nvCxnSpPr>
        <p:spPr>
          <a:xfrm rot="5400000">
            <a:off x="5673677" y="4474718"/>
            <a:ext cx="618230" cy="1667175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FA91BD-EFD3-4B96-B9E3-47D5A2A2A06B}"/>
              </a:ext>
            </a:extLst>
          </p:cNvPr>
          <p:cNvCxnSpPr>
            <a:cxnSpLocks/>
          </p:cNvCxnSpPr>
          <p:nvPr/>
        </p:nvCxnSpPr>
        <p:spPr>
          <a:xfrm>
            <a:off x="7553835" y="3219914"/>
            <a:ext cx="392551" cy="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6C6A988-E3D9-42AB-9DBD-E8EE5FF9F839}"/>
              </a:ext>
            </a:extLst>
          </p:cNvPr>
          <p:cNvSpPr/>
          <p:nvPr/>
        </p:nvSpPr>
        <p:spPr>
          <a:xfrm>
            <a:off x="8078160" y="2740202"/>
            <a:ext cx="1394164" cy="101566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sz="2000" b="1" dirty="0">
                <a:ln w="0"/>
              </a:rPr>
              <a:t>Top-</a:t>
            </a:r>
            <a:r>
              <a:rPr lang="en-US" sz="20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ctr"/>
            <a:r>
              <a:rPr lang="en-US" sz="2000" b="1" dirty="0">
                <a:ln w="0"/>
              </a:rPr>
              <a:t>Retrieved</a:t>
            </a:r>
          </a:p>
          <a:p>
            <a:pPr algn="ctr"/>
            <a:r>
              <a:rPr lang="en-US" sz="2000" b="1" dirty="0">
                <a:ln w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5962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35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Strategies: DAAT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901973"/>
            <a:ext cx="10515600" cy="4365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Most </a:t>
            </a:r>
            <a:r>
              <a:rPr lang="en-US" i="1" dirty="0">
                <a:cs typeface="Calibri"/>
              </a:rPr>
              <a:t>safe</a:t>
            </a:r>
            <a:r>
              <a:rPr lang="en-US" dirty="0">
                <a:cs typeface="Calibri"/>
              </a:rPr>
              <a:t> strategies follow a </a:t>
            </a:r>
            <a:r>
              <a:rPr lang="en-US" i="1" dirty="0">
                <a:cs typeface="Calibri"/>
              </a:rPr>
              <a:t>Document-At-A-Time</a:t>
            </a:r>
            <a:r>
              <a:rPr lang="en-US" dirty="0">
                <a:cs typeface="Calibri"/>
              </a:rPr>
              <a:t> (DAAT) paradigm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96EA-669D-4D38-A5C5-55ABEFF55F9D}"/>
              </a:ext>
            </a:extLst>
          </p:cNvPr>
          <p:cNvSpPr txBox="1"/>
          <p:nvPr/>
        </p:nvSpPr>
        <p:spPr>
          <a:xfrm>
            <a:off x="2979638" y="2858153"/>
            <a:ext cx="609512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cs typeface="Calibri"/>
              </a:rPr>
              <a:t>Example Query: “protein quaternary structure definition”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F43AE9A-36E4-4A95-98C5-9C53A28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3" y="5615264"/>
            <a:ext cx="5572227" cy="37798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DD4695-3126-4F28-B3B1-6341C545FB0D}"/>
              </a:ext>
            </a:extLst>
          </p:cNvPr>
          <p:cNvSpPr/>
          <p:nvPr/>
        </p:nvSpPr>
        <p:spPr>
          <a:xfrm>
            <a:off x="1915720" y="5532517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definition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2ECEE1-55CF-45CC-90D1-F8BF39F4DBF7}"/>
              </a:ext>
            </a:extLst>
          </p:cNvPr>
          <p:cNvCxnSpPr>
            <a:cxnSpLocks/>
          </p:cNvCxnSpPr>
          <p:nvPr/>
        </p:nvCxnSpPr>
        <p:spPr>
          <a:xfrm>
            <a:off x="3545253" y="5759837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6EE261-8F3D-4C71-9481-E152CB1B6C07}"/>
              </a:ext>
            </a:extLst>
          </p:cNvPr>
          <p:cNvGrpSpPr/>
          <p:nvPr/>
        </p:nvGrpSpPr>
        <p:grpSpPr>
          <a:xfrm>
            <a:off x="9838850" y="5728099"/>
            <a:ext cx="358139" cy="45720"/>
            <a:chOff x="9024850" y="4346841"/>
            <a:chExt cx="358139" cy="4572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BAAB7FB-9039-4A2C-A877-3864166F2A36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F84D4E-DF71-485D-ADA5-818BDE84B07C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2832853-9EBC-4296-BEBF-92F8F299BDFA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7" name="Arrow: Down 76">
            <a:extLst>
              <a:ext uri="{FF2B5EF4-FFF2-40B4-BE49-F238E27FC236}">
                <a16:creationId xmlns:a16="http://schemas.microsoft.com/office/drawing/2014/main" id="{C7D27D6F-D3BC-4B3B-BEA1-3E36E6F26093}"/>
              </a:ext>
            </a:extLst>
          </p:cNvPr>
          <p:cNvSpPr/>
          <p:nvPr/>
        </p:nvSpPr>
        <p:spPr>
          <a:xfrm>
            <a:off x="4465688" y="543238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272E9E8-D159-4812-9A96-6380448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53" y="4975180"/>
            <a:ext cx="5572227" cy="377985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F0DF07B-6B44-4740-9911-9EC6EE4ECE00}"/>
              </a:ext>
            </a:extLst>
          </p:cNvPr>
          <p:cNvSpPr/>
          <p:nvPr/>
        </p:nvSpPr>
        <p:spPr>
          <a:xfrm>
            <a:off x="1923338" y="4927039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structure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FFEEA67-1660-40EE-AEEA-0EF20C94D2F7}"/>
              </a:ext>
            </a:extLst>
          </p:cNvPr>
          <p:cNvCxnSpPr>
            <a:cxnSpLocks/>
          </p:cNvCxnSpPr>
          <p:nvPr/>
        </p:nvCxnSpPr>
        <p:spPr>
          <a:xfrm>
            <a:off x="3552871" y="5154359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37E7B5-67C5-4B38-A837-E62FE0D2C98D}"/>
              </a:ext>
            </a:extLst>
          </p:cNvPr>
          <p:cNvGrpSpPr/>
          <p:nvPr/>
        </p:nvGrpSpPr>
        <p:grpSpPr>
          <a:xfrm>
            <a:off x="9831231" y="5122621"/>
            <a:ext cx="358139" cy="45720"/>
            <a:chOff x="9024850" y="4346841"/>
            <a:chExt cx="358139" cy="45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993E89-471A-4D05-B5CE-6DDC747A3802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7AAF46E-7644-41CE-8AFB-4B187256DC94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0F4BE4E-846A-497F-8008-5C583B3A9A3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8" name="Arrow: Down 77">
            <a:extLst>
              <a:ext uri="{FF2B5EF4-FFF2-40B4-BE49-F238E27FC236}">
                <a16:creationId xmlns:a16="http://schemas.microsoft.com/office/drawing/2014/main" id="{936C9DFF-A494-4539-9476-E9031E2D81D7}"/>
              </a:ext>
            </a:extLst>
          </p:cNvPr>
          <p:cNvSpPr/>
          <p:nvPr/>
        </p:nvSpPr>
        <p:spPr>
          <a:xfrm>
            <a:off x="4458069" y="479539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22F5406-CE2C-49F4-A689-D9E2D553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53" y="4342851"/>
            <a:ext cx="5572227" cy="38408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83B4DC-F3B0-4D3C-9A49-EC850E3EA50C}"/>
              </a:ext>
            </a:extLst>
          </p:cNvPr>
          <p:cNvSpPr/>
          <p:nvPr/>
        </p:nvSpPr>
        <p:spPr>
          <a:xfrm>
            <a:off x="1923338" y="4278132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quaternary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271B4-374D-47AB-BF0E-75964DBE3407}"/>
              </a:ext>
            </a:extLst>
          </p:cNvPr>
          <p:cNvCxnSpPr>
            <a:cxnSpLocks/>
          </p:cNvCxnSpPr>
          <p:nvPr/>
        </p:nvCxnSpPr>
        <p:spPr>
          <a:xfrm>
            <a:off x="3552871" y="4505452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1DE3C-5401-4A3A-BA20-906ABBB4F2AE}"/>
              </a:ext>
            </a:extLst>
          </p:cNvPr>
          <p:cNvGrpSpPr/>
          <p:nvPr/>
        </p:nvGrpSpPr>
        <p:grpSpPr>
          <a:xfrm>
            <a:off x="9831231" y="4473714"/>
            <a:ext cx="358139" cy="45720"/>
            <a:chOff x="9024850" y="4346841"/>
            <a:chExt cx="358139" cy="4572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A7D3B-64D9-4BA2-8E32-5D31698463B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C8A423-081A-436E-B251-8DCD5AC63328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28C3AF4-5777-467B-B2D8-25094F27DCE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9" name="Arrow: Down 78">
            <a:extLst>
              <a:ext uri="{FF2B5EF4-FFF2-40B4-BE49-F238E27FC236}">
                <a16:creationId xmlns:a16="http://schemas.microsoft.com/office/drawing/2014/main" id="{25F236B6-57A4-419B-A230-4A3A43B972FC}"/>
              </a:ext>
            </a:extLst>
          </p:cNvPr>
          <p:cNvSpPr/>
          <p:nvPr/>
        </p:nvSpPr>
        <p:spPr>
          <a:xfrm>
            <a:off x="4458069" y="415997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39B7E04-37C0-4208-8F36-58701E62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53" y="3707428"/>
            <a:ext cx="5572227" cy="384081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D676AE-BF56-477F-A930-DD3293F17A72}"/>
              </a:ext>
            </a:extLst>
          </p:cNvPr>
          <p:cNvSpPr/>
          <p:nvPr/>
        </p:nvSpPr>
        <p:spPr>
          <a:xfrm>
            <a:off x="1923338" y="3639944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BCE1A3-2D8E-4842-ADF8-875DC27DA40F}"/>
              </a:ext>
            </a:extLst>
          </p:cNvPr>
          <p:cNvCxnSpPr>
            <a:cxnSpLocks/>
          </p:cNvCxnSpPr>
          <p:nvPr/>
        </p:nvCxnSpPr>
        <p:spPr>
          <a:xfrm>
            <a:off x="3552871" y="3867264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466956-F270-4A5B-91CF-60A078A9CD9B}"/>
              </a:ext>
            </a:extLst>
          </p:cNvPr>
          <p:cNvGrpSpPr/>
          <p:nvPr/>
        </p:nvGrpSpPr>
        <p:grpSpPr>
          <a:xfrm>
            <a:off x="9831231" y="3835526"/>
            <a:ext cx="358139" cy="45720"/>
            <a:chOff x="9024850" y="4346841"/>
            <a:chExt cx="358139" cy="457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B99BDD-7FB5-4302-B71D-3108FCE7F2E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C1A529-C334-44A6-93CC-7BDA869B0DA6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A01767-DE35-446C-9DD9-6E0A195CCD3D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0" name="Arrow: Down 79">
            <a:extLst>
              <a:ext uri="{FF2B5EF4-FFF2-40B4-BE49-F238E27FC236}">
                <a16:creationId xmlns:a16="http://schemas.microsoft.com/office/drawing/2014/main" id="{BA66F49A-CEEA-47F8-851B-419C5F37995D}"/>
              </a:ext>
            </a:extLst>
          </p:cNvPr>
          <p:cNvSpPr/>
          <p:nvPr/>
        </p:nvSpPr>
        <p:spPr>
          <a:xfrm>
            <a:off x="4461485" y="3533980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 animBg="1"/>
      <p:bldP spid="77" grpId="0" animBg="1"/>
      <p:bldP spid="54" grpId="0" animBg="1"/>
      <p:bldP spid="78" grpId="0" animBg="1"/>
      <p:bldP spid="50" grpId="0" animBg="1"/>
      <p:bldP spid="79" grpId="0" animBg="1"/>
      <p:bldP spid="46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Strategies: DAAT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96EA-669D-4D38-A5C5-55ABEFF55F9D}"/>
              </a:ext>
            </a:extLst>
          </p:cNvPr>
          <p:cNvSpPr txBox="1"/>
          <p:nvPr/>
        </p:nvSpPr>
        <p:spPr>
          <a:xfrm>
            <a:off x="2979638" y="2858153"/>
            <a:ext cx="609512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cs typeface="Calibri"/>
              </a:rPr>
              <a:t>Example Query: “protein quaternary structure definition”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F43AE9A-36E4-4A95-98C5-9C53A28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3" y="5615264"/>
            <a:ext cx="5572227" cy="37798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DD4695-3126-4F28-B3B1-6341C545FB0D}"/>
              </a:ext>
            </a:extLst>
          </p:cNvPr>
          <p:cNvSpPr/>
          <p:nvPr/>
        </p:nvSpPr>
        <p:spPr>
          <a:xfrm>
            <a:off x="1915720" y="5532517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definition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2ECEE1-55CF-45CC-90D1-F8BF39F4DBF7}"/>
              </a:ext>
            </a:extLst>
          </p:cNvPr>
          <p:cNvCxnSpPr>
            <a:cxnSpLocks/>
          </p:cNvCxnSpPr>
          <p:nvPr/>
        </p:nvCxnSpPr>
        <p:spPr>
          <a:xfrm>
            <a:off x="3545253" y="5759837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6EE261-8F3D-4C71-9481-E152CB1B6C07}"/>
              </a:ext>
            </a:extLst>
          </p:cNvPr>
          <p:cNvGrpSpPr/>
          <p:nvPr/>
        </p:nvGrpSpPr>
        <p:grpSpPr>
          <a:xfrm>
            <a:off x="9838850" y="5728099"/>
            <a:ext cx="358139" cy="45720"/>
            <a:chOff x="9024850" y="4346841"/>
            <a:chExt cx="358139" cy="4572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BAAB7FB-9039-4A2C-A877-3864166F2A36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F84D4E-DF71-485D-ADA5-818BDE84B07C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2832853-9EBC-4296-BEBF-92F8F299BDFA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7" name="Arrow: Down 76">
            <a:extLst>
              <a:ext uri="{FF2B5EF4-FFF2-40B4-BE49-F238E27FC236}">
                <a16:creationId xmlns:a16="http://schemas.microsoft.com/office/drawing/2014/main" id="{C7D27D6F-D3BC-4B3B-BEA1-3E36E6F26093}"/>
              </a:ext>
            </a:extLst>
          </p:cNvPr>
          <p:cNvSpPr/>
          <p:nvPr/>
        </p:nvSpPr>
        <p:spPr>
          <a:xfrm>
            <a:off x="4465688" y="543238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272E9E8-D159-4812-9A96-6380448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53" y="4975180"/>
            <a:ext cx="5572227" cy="377985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F0DF07B-6B44-4740-9911-9EC6EE4ECE00}"/>
              </a:ext>
            </a:extLst>
          </p:cNvPr>
          <p:cNvSpPr/>
          <p:nvPr/>
        </p:nvSpPr>
        <p:spPr>
          <a:xfrm>
            <a:off x="1923338" y="4927039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structure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FFEEA67-1660-40EE-AEEA-0EF20C94D2F7}"/>
              </a:ext>
            </a:extLst>
          </p:cNvPr>
          <p:cNvCxnSpPr>
            <a:cxnSpLocks/>
          </p:cNvCxnSpPr>
          <p:nvPr/>
        </p:nvCxnSpPr>
        <p:spPr>
          <a:xfrm>
            <a:off x="3552871" y="5154359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37E7B5-67C5-4B38-A837-E62FE0D2C98D}"/>
              </a:ext>
            </a:extLst>
          </p:cNvPr>
          <p:cNvGrpSpPr/>
          <p:nvPr/>
        </p:nvGrpSpPr>
        <p:grpSpPr>
          <a:xfrm>
            <a:off x="9831231" y="5122621"/>
            <a:ext cx="358139" cy="45720"/>
            <a:chOff x="9024850" y="4346841"/>
            <a:chExt cx="358139" cy="45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993E89-471A-4D05-B5CE-6DDC747A3802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7AAF46E-7644-41CE-8AFB-4B187256DC94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0F4BE4E-846A-497F-8008-5C583B3A9A3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8" name="Arrow: Down 77">
            <a:extLst>
              <a:ext uri="{FF2B5EF4-FFF2-40B4-BE49-F238E27FC236}">
                <a16:creationId xmlns:a16="http://schemas.microsoft.com/office/drawing/2014/main" id="{936C9DFF-A494-4539-9476-E9031E2D81D7}"/>
              </a:ext>
            </a:extLst>
          </p:cNvPr>
          <p:cNvSpPr/>
          <p:nvPr/>
        </p:nvSpPr>
        <p:spPr>
          <a:xfrm>
            <a:off x="4458069" y="479539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22F5406-CE2C-49F4-A689-D9E2D553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53" y="4342851"/>
            <a:ext cx="5572227" cy="38408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83B4DC-F3B0-4D3C-9A49-EC850E3EA50C}"/>
              </a:ext>
            </a:extLst>
          </p:cNvPr>
          <p:cNvSpPr/>
          <p:nvPr/>
        </p:nvSpPr>
        <p:spPr>
          <a:xfrm>
            <a:off x="1923338" y="4278132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quaternary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271B4-374D-47AB-BF0E-75964DBE3407}"/>
              </a:ext>
            </a:extLst>
          </p:cNvPr>
          <p:cNvCxnSpPr>
            <a:cxnSpLocks/>
          </p:cNvCxnSpPr>
          <p:nvPr/>
        </p:nvCxnSpPr>
        <p:spPr>
          <a:xfrm>
            <a:off x="3552871" y="4505452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1DE3C-5401-4A3A-BA20-906ABBB4F2AE}"/>
              </a:ext>
            </a:extLst>
          </p:cNvPr>
          <p:cNvGrpSpPr/>
          <p:nvPr/>
        </p:nvGrpSpPr>
        <p:grpSpPr>
          <a:xfrm>
            <a:off x="9831231" y="4473714"/>
            <a:ext cx="358139" cy="45720"/>
            <a:chOff x="9024850" y="4346841"/>
            <a:chExt cx="358139" cy="4572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A7D3B-64D9-4BA2-8E32-5D31698463B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C8A423-081A-436E-B251-8DCD5AC63328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28C3AF4-5777-467B-B2D8-25094F27DCE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9" name="Arrow: Down 78">
            <a:extLst>
              <a:ext uri="{FF2B5EF4-FFF2-40B4-BE49-F238E27FC236}">
                <a16:creationId xmlns:a16="http://schemas.microsoft.com/office/drawing/2014/main" id="{25F236B6-57A4-419B-A230-4A3A43B972FC}"/>
              </a:ext>
            </a:extLst>
          </p:cNvPr>
          <p:cNvSpPr/>
          <p:nvPr/>
        </p:nvSpPr>
        <p:spPr>
          <a:xfrm>
            <a:off x="4458069" y="415997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39B7E04-37C0-4208-8F36-58701E62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53" y="3707428"/>
            <a:ext cx="5572227" cy="384081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D676AE-BF56-477F-A930-DD3293F17A72}"/>
              </a:ext>
            </a:extLst>
          </p:cNvPr>
          <p:cNvSpPr/>
          <p:nvPr/>
        </p:nvSpPr>
        <p:spPr>
          <a:xfrm>
            <a:off x="1923338" y="3639944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BCE1A3-2D8E-4842-ADF8-875DC27DA40F}"/>
              </a:ext>
            </a:extLst>
          </p:cNvPr>
          <p:cNvCxnSpPr>
            <a:cxnSpLocks/>
          </p:cNvCxnSpPr>
          <p:nvPr/>
        </p:nvCxnSpPr>
        <p:spPr>
          <a:xfrm>
            <a:off x="3552871" y="3867264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466956-F270-4A5B-91CF-60A078A9CD9B}"/>
              </a:ext>
            </a:extLst>
          </p:cNvPr>
          <p:cNvGrpSpPr/>
          <p:nvPr/>
        </p:nvGrpSpPr>
        <p:grpSpPr>
          <a:xfrm>
            <a:off x="9831231" y="3835526"/>
            <a:ext cx="358139" cy="45720"/>
            <a:chOff x="9024850" y="4346841"/>
            <a:chExt cx="358139" cy="457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B99BDD-7FB5-4302-B71D-3108FCE7F2E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C1A529-C334-44A6-93CC-7BDA869B0DA6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A01767-DE35-446C-9DD9-6E0A195CCD3D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0" name="Arrow: Down 79">
            <a:extLst>
              <a:ext uri="{FF2B5EF4-FFF2-40B4-BE49-F238E27FC236}">
                <a16:creationId xmlns:a16="http://schemas.microsoft.com/office/drawing/2014/main" id="{BA66F49A-CEEA-47F8-851B-419C5F37995D}"/>
              </a:ext>
            </a:extLst>
          </p:cNvPr>
          <p:cNvSpPr/>
          <p:nvPr/>
        </p:nvSpPr>
        <p:spPr>
          <a:xfrm>
            <a:off x="4461485" y="3533980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183E2C-6EB2-4A8F-BF7B-D9650CBFA74A}"/>
              </a:ext>
            </a:extLst>
          </p:cNvPr>
          <p:cNvSpPr txBox="1"/>
          <p:nvPr/>
        </p:nvSpPr>
        <p:spPr>
          <a:xfrm>
            <a:off x="258984" y="1914370"/>
            <a:ext cx="6096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Document ID: </a:t>
            </a:r>
            <a:r>
              <a:rPr lang="en-US" dirty="0">
                <a:solidFill>
                  <a:schemeClr val="tx1"/>
                </a:solidFill>
              </a:rPr>
              <a:t>#13</a:t>
            </a:r>
          </a:p>
          <a:p>
            <a:r>
              <a:rPr lang="en-US" b="1" dirty="0"/>
              <a:t>Score: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(definition, #13)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E3F29DE-2D26-4E65-BE90-F90060BD4718}"/>
              </a:ext>
            </a:extLst>
          </p:cNvPr>
          <p:cNvSpPr/>
          <p:nvPr/>
        </p:nvSpPr>
        <p:spPr>
          <a:xfrm>
            <a:off x="4376063" y="5619057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Strategies: DAAT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96EA-669D-4D38-A5C5-55ABEFF55F9D}"/>
              </a:ext>
            </a:extLst>
          </p:cNvPr>
          <p:cNvSpPr txBox="1"/>
          <p:nvPr/>
        </p:nvSpPr>
        <p:spPr>
          <a:xfrm>
            <a:off x="2979638" y="2858153"/>
            <a:ext cx="609512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cs typeface="Calibri"/>
              </a:rPr>
              <a:t>Example Query: “protein quaternary structure definition”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F43AE9A-36E4-4A95-98C5-9C53A28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3" y="5615264"/>
            <a:ext cx="5572227" cy="37798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DD4695-3126-4F28-B3B1-6341C545FB0D}"/>
              </a:ext>
            </a:extLst>
          </p:cNvPr>
          <p:cNvSpPr/>
          <p:nvPr/>
        </p:nvSpPr>
        <p:spPr>
          <a:xfrm>
            <a:off x="1915720" y="5532517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definition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2ECEE1-55CF-45CC-90D1-F8BF39F4DBF7}"/>
              </a:ext>
            </a:extLst>
          </p:cNvPr>
          <p:cNvCxnSpPr>
            <a:cxnSpLocks/>
          </p:cNvCxnSpPr>
          <p:nvPr/>
        </p:nvCxnSpPr>
        <p:spPr>
          <a:xfrm>
            <a:off x="3545253" y="5759837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6EE261-8F3D-4C71-9481-E152CB1B6C07}"/>
              </a:ext>
            </a:extLst>
          </p:cNvPr>
          <p:cNvGrpSpPr/>
          <p:nvPr/>
        </p:nvGrpSpPr>
        <p:grpSpPr>
          <a:xfrm>
            <a:off x="9838850" y="5728099"/>
            <a:ext cx="358139" cy="45720"/>
            <a:chOff x="9024850" y="4346841"/>
            <a:chExt cx="358139" cy="4572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BAAB7FB-9039-4A2C-A877-3864166F2A36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F84D4E-DF71-485D-ADA5-818BDE84B07C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2832853-9EBC-4296-BEBF-92F8F299BDFA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272E9E8-D159-4812-9A96-6380448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53" y="4975180"/>
            <a:ext cx="5572227" cy="377985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F0DF07B-6B44-4740-9911-9EC6EE4ECE00}"/>
              </a:ext>
            </a:extLst>
          </p:cNvPr>
          <p:cNvSpPr/>
          <p:nvPr/>
        </p:nvSpPr>
        <p:spPr>
          <a:xfrm>
            <a:off x="1923338" y="4927039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structure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FFEEA67-1660-40EE-AEEA-0EF20C94D2F7}"/>
              </a:ext>
            </a:extLst>
          </p:cNvPr>
          <p:cNvCxnSpPr>
            <a:cxnSpLocks/>
          </p:cNvCxnSpPr>
          <p:nvPr/>
        </p:nvCxnSpPr>
        <p:spPr>
          <a:xfrm>
            <a:off x="3552871" y="5154359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37E7B5-67C5-4B38-A837-E62FE0D2C98D}"/>
              </a:ext>
            </a:extLst>
          </p:cNvPr>
          <p:cNvGrpSpPr/>
          <p:nvPr/>
        </p:nvGrpSpPr>
        <p:grpSpPr>
          <a:xfrm>
            <a:off x="9831231" y="5122621"/>
            <a:ext cx="358139" cy="45720"/>
            <a:chOff x="9024850" y="4346841"/>
            <a:chExt cx="358139" cy="45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993E89-471A-4D05-B5CE-6DDC747A3802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7AAF46E-7644-41CE-8AFB-4B187256DC94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0F4BE4E-846A-497F-8008-5C583B3A9A3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8" name="Arrow: Down 77">
            <a:extLst>
              <a:ext uri="{FF2B5EF4-FFF2-40B4-BE49-F238E27FC236}">
                <a16:creationId xmlns:a16="http://schemas.microsoft.com/office/drawing/2014/main" id="{936C9DFF-A494-4539-9476-E9031E2D81D7}"/>
              </a:ext>
            </a:extLst>
          </p:cNvPr>
          <p:cNvSpPr/>
          <p:nvPr/>
        </p:nvSpPr>
        <p:spPr>
          <a:xfrm>
            <a:off x="4458069" y="479539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22F5406-CE2C-49F4-A689-D9E2D553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53" y="4342851"/>
            <a:ext cx="5572227" cy="38408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83B4DC-F3B0-4D3C-9A49-EC850E3EA50C}"/>
              </a:ext>
            </a:extLst>
          </p:cNvPr>
          <p:cNvSpPr/>
          <p:nvPr/>
        </p:nvSpPr>
        <p:spPr>
          <a:xfrm>
            <a:off x="1923338" y="4278132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quaternary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271B4-374D-47AB-BF0E-75964DBE3407}"/>
              </a:ext>
            </a:extLst>
          </p:cNvPr>
          <p:cNvCxnSpPr>
            <a:cxnSpLocks/>
          </p:cNvCxnSpPr>
          <p:nvPr/>
        </p:nvCxnSpPr>
        <p:spPr>
          <a:xfrm>
            <a:off x="3552871" y="4505452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1DE3C-5401-4A3A-BA20-906ABBB4F2AE}"/>
              </a:ext>
            </a:extLst>
          </p:cNvPr>
          <p:cNvGrpSpPr/>
          <p:nvPr/>
        </p:nvGrpSpPr>
        <p:grpSpPr>
          <a:xfrm>
            <a:off x="9831231" y="4473714"/>
            <a:ext cx="358139" cy="45720"/>
            <a:chOff x="9024850" y="4346841"/>
            <a:chExt cx="358139" cy="4572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A7D3B-64D9-4BA2-8E32-5D31698463B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C8A423-081A-436E-B251-8DCD5AC63328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28C3AF4-5777-467B-B2D8-25094F27DCE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9" name="Arrow: Down 78">
            <a:extLst>
              <a:ext uri="{FF2B5EF4-FFF2-40B4-BE49-F238E27FC236}">
                <a16:creationId xmlns:a16="http://schemas.microsoft.com/office/drawing/2014/main" id="{25F236B6-57A4-419B-A230-4A3A43B972FC}"/>
              </a:ext>
            </a:extLst>
          </p:cNvPr>
          <p:cNvSpPr/>
          <p:nvPr/>
        </p:nvSpPr>
        <p:spPr>
          <a:xfrm>
            <a:off x="4458069" y="415997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39B7E04-37C0-4208-8F36-58701E62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53" y="3707428"/>
            <a:ext cx="5572227" cy="384081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D676AE-BF56-477F-A930-DD3293F17A72}"/>
              </a:ext>
            </a:extLst>
          </p:cNvPr>
          <p:cNvSpPr/>
          <p:nvPr/>
        </p:nvSpPr>
        <p:spPr>
          <a:xfrm>
            <a:off x="1923338" y="3639944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BCE1A3-2D8E-4842-ADF8-875DC27DA40F}"/>
              </a:ext>
            </a:extLst>
          </p:cNvPr>
          <p:cNvCxnSpPr>
            <a:cxnSpLocks/>
          </p:cNvCxnSpPr>
          <p:nvPr/>
        </p:nvCxnSpPr>
        <p:spPr>
          <a:xfrm>
            <a:off x="3552871" y="3867264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466956-F270-4A5B-91CF-60A078A9CD9B}"/>
              </a:ext>
            </a:extLst>
          </p:cNvPr>
          <p:cNvGrpSpPr/>
          <p:nvPr/>
        </p:nvGrpSpPr>
        <p:grpSpPr>
          <a:xfrm>
            <a:off x="9831231" y="3835526"/>
            <a:ext cx="358139" cy="45720"/>
            <a:chOff x="9024850" y="4346841"/>
            <a:chExt cx="358139" cy="457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B99BDD-7FB5-4302-B71D-3108FCE7F2E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C1A529-C334-44A6-93CC-7BDA869B0DA6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A01767-DE35-446C-9DD9-6E0A195CCD3D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0" name="Arrow: Down 79">
            <a:extLst>
              <a:ext uri="{FF2B5EF4-FFF2-40B4-BE49-F238E27FC236}">
                <a16:creationId xmlns:a16="http://schemas.microsoft.com/office/drawing/2014/main" id="{BA66F49A-CEEA-47F8-851B-419C5F37995D}"/>
              </a:ext>
            </a:extLst>
          </p:cNvPr>
          <p:cNvSpPr/>
          <p:nvPr/>
        </p:nvSpPr>
        <p:spPr>
          <a:xfrm>
            <a:off x="4461485" y="3533980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183E2C-6EB2-4A8F-BF7B-D9650CBFA74A}"/>
              </a:ext>
            </a:extLst>
          </p:cNvPr>
          <p:cNvSpPr txBox="1"/>
          <p:nvPr/>
        </p:nvSpPr>
        <p:spPr>
          <a:xfrm>
            <a:off x="258983" y="1914370"/>
            <a:ext cx="978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Document ID: </a:t>
            </a:r>
            <a:r>
              <a:rPr lang="en-US" dirty="0">
                <a:solidFill>
                  <a:schemeClr val="tx1"/>
                </a:solidFill>
              </a:rPr>
              <a:t>#21</a:t>
            </a:r>
          </a:p>
          <a:p>
            <a:r>
              <a:rPr lang="en-US" b="1" dirty="0"/>
              <a:t>Score: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(protein, #21) +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(structure, #21) +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(definition, #21) 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EE400178-BC0B-4740-BE1A-C17BF12F07CB}"/>
              </a:ext>
            </a:extLst>
          </p:cNvPr>
          <p:cNvSpPr/>
          <p:nvPr/>
        </p:nvSpPr>
        <p:spPr>
          <a:xfrm>
            <a:off x="4465688" y="543238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D1A9D6-48C1-47DC-B623-CF441472C84E}"/>
              </a:ext>
            </a:extLst>
          </p:cNvPr>
          <p:cNvSpPr/>
          <p:nvPr/>
        </p:nvSpPr>
        <p:spPr>
          <a:xfrm>
            <a:off x="5066391" y="5619057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A5219C0-E62D-416D-B76A-8E83755E3006}"/>
              </a:ext>
            </a:extLst>
          </p:cNvPr>
          <p:cNvSpPr/>
          <p:nvPr/>
        </p:nvSpPr>
        <p:spPr>
          <a:xfrm>
            <a:off x="4368444" y="4975180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A6581E-FD39-4715-B993-E0FCAD3A8A3B}"/>
              </a:ext>
            </a:extLst>
          </p:cNvPr>
          <p:cNvSpPr/>
          <p:nvPr/>
        </p:nvSpPr>
        <p:spPr>
          <a:xfrm>
            <a:off x="4368443" y="3712502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5482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row: Down 59">
            <a:extLst>
              <a:ext uri="{FF2B5EF4-FFF2-40B4-BE49-F238E27FC236}">
                <a16:creationId xmlns:a16="http://schemas.microsoft.com/office/drawing/2014/main" id="{A4BB053F-7489-4F01-9872-B632CE5E7B7F}"/>
              </a:ext>
            </a:extLst>
          </p:cNvPr>
          <p:cNvSpPr/>
          <p:nvPr/>
        </p:nvSpPr>
        <p:spPr>
          <a:xfrm>
            <a:off x="4458067" y="352394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Strategies: DAAT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696EA-669D-4D38-A5C5-55ABEFF55F9D}"/>
              </a:ext>
            </a:extLst>
          </p:cNvPr>
          <p:cNvSpPr txBox="1"/>
          <p:nvPr/>
        </p:nvSpPr>
        <p:spPr>
          <a:xfrm>
            <a:off x="2979638" y="2858153"/>
            <a:ext cx="609512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cs typeface="Calibri"/>
              </a:rPr>
              <a:t>Example Query: “protein quaternary structure definition”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F43AE9A-36E4-4A95-98C5-9C53A28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3" y="5615264"/>
            <a:ext cx="5572227" cy="377985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DD4695-3126-4F28-B3B1-6341C545FB0D}"/>
              </a:ext>
            </a:extLst>
          </p:cNvPr>
          <p:cNvSpPr/>
          <p:nvPr/>
        </p:nvSpPr>
        <p:spPr>
          <a:xfrm>
            <a:off x="1915720" y="5532517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definition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2ECEE1-55CF-45CC-90D1-F8BF39F4DBF7}"/>
              </a:ext>
            </a:extLst>
          </p:cNvPr>
          <p:cNvCxnSpPr>
            <a:cxnSpLocks/>
          </p:cNvCxnSpPr>
          <p:nvPr/>
        </p:nvCxnSpPr>
        <p:spPr>
          <a:xfrm>
            <a:off x="3545253" y="5759837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E6EE261-8F3D-4C71-9481-E152CB1B6C07}"/>
              </a:ext>
            </a:extLst>
          </p:cNvPr>
          <p:cNvGrpSpPr/>
          <p:nvPr/>
        </p:nvGrpSpPr>
        <p:grpSpPr>
          <a:xfrm>
            <a:off x="9838850" y="5728099"/>
            <a:ext cx="358139" cy="45720"/>
            <a:chOff x="9024850" y="4346841"/>
            <a:chExt cx="358139" cy="4572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BAAB7FB-9039-4A2C-A877-3864166F2A36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3F84D4E-DF71-485D-ADA5-818BDE84B07C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2832853-9EBC-4296-BEBF-92F8F299BDFA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F272E9E8-D159-4812-9A96-63804483A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953" y="4975180"/>
            <a:ext cx="5572227" cy="377985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F0DF07B-6B44-4740-9911-9EC6EE4ECE00}"/>
              </a:ext>
            </a:extLst>
          </p:cNvPr>
          <p:cNvSpPr/>
          <p:nvPr/>
        </p:nvSpPr>
        <p:spPr>
          <a:xfrm>
            <a:off x="1923338" y="4927039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structure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FFEEA67-1660-40EE-AEEA-0EF20C94D2F7}"/>
              </a:ext>
            </a:extLst>
          </p:cNvPr>
          <p:cNvCxnSpPr>
            <a:cxnSpLocks/>
          </p:cNvCxnSpPr>
          <p:nvPr/>
        </p:nvCxnSpPr>
        <p:spPr>
          <a:xfrm>
            <a:off x="3552871" y="5154359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37E7B5-67C5-4B38-A837-E62FE0D2C98D}"/>
              </a:ext>
            </a:extLst>
          </p:cNvPr>
          <p:cNvGrpSpPr/>
          <p:nvPr/>
        </p:nvGrpSpPr>
        <p:grpSpPr>
          <a:xfrm>
            <a:off x="9831231" y="5122621"/>
            <a:ext cx="358139" cy="45720"/>
            <a:chOff x="9024850" y="4346841"/>
            <a:chExt cx="358139" cy="4572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993E89-471A-4D05-B5CE-6DDC747A3802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7AAF46E-7644-41CE-8AFB-4B187256DC94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0F4BE4E-846A-497F-8008-5C583B3A9A3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622F5406-CE2C-49F4-A689-D9E2D553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53" y="4342851"/>
            <a:ext cx="5572227" cy="38408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E83B4DC-F3B0-4D3C-9A49-EC850E3EA50C}"/>
              </a:ext>
            </a:extLst>
          </p:cNvPr>
          <p:cNvSpPr/>
          <p:nvPr/>
        </p:nvSpPr>
        <p:spPr>
          <a:xfrm>
            <a:off x="1923338" y="4278132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quaternary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9271B4-374D-47AB-BF0E-75964DBE3407}"/>
              </a:ext>
            </a:extLst>
          </p:cNvPr>
          <p:cNvCxnSpPr>
            <a:cxnSpLocks/>
          </p:cNvCxnSpPr>
          <p:nvPr/>
        </p:nvCxnSpPr>
        <p:spPr>
          <a:xfrm>
            <a:off x="3552871" y="4505452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61DE3C-5401-4A3A-BA20-906ABBB4F2AE}"/>
              </a:ext>
            </a:extLst>
          </p:cNvPr>
          <p:cNvGrpSpPr/>
          <p:nvPr/>
        </p:nvGrpSpPr>
        <p:grpSpPr>
          <a:xfrm>
            <a:off x="9831231" y="4473714"/>
            <a:ext cx="358139" cy="45720"/>
            <a:chOff x="9024850" y="4346841"/>
            <a:chExt cx="358139" cy="4572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ADA7D3B-64D9-4BA2-8E32-5D31698463B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3C8A423-081A-436E-B251-8DCD5AC63328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28C3AF4-5777-467B-B2D8-25094F27DCE8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79" name="Arrow: Down 78">
            <a:extLst>
              <a:ext uri="{FF2B5EF4-FFF2-40B4-BE49-F238E27FC236}">
                <a16:creationId xmlns:a16="http://schemas.microsoft.com/office/drawing/2014/main" id="{25F236B6-57A4-419B-A230-4A3A43B972FC}"/>
              </a:ext>
            </a:extLst>
          </p:cNvPr>
          <p:cNvSpPr/>
          <p:nvPr/>
        </p:nvSpPr>
        <p:spPr>
          <a:xfrm>
            <a:off x="4458069" y="415997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39B7E04-37C0-4208-8F36-58701E626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953" y="3707428"/>
            <a:ext cx="5572227" cy="384081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D676AE-BF56-477F-A930-DD3293F17A72}"/>
              </a:ext>
            </a:extLst>
          </p:cNvPr>
          <p:cNvSpPr/>
          <p:nvPr/>
        </p:nvSpPr>
        <p:spPr>
          <a:xfrm>
            <a:off x="1923338" y="3639944"/>
            <a:ext cx="1644770" cy="43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protein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CBCE1A3-2D8E-4842-ADF8-875DC27DA40F}"/>
              </a:ext>
            </a:extLst>
          </p:cNvPr>
          <p:cNvCxnSpPr>
            <a:cxnSpLocks/>
          </p:cNvCxnSpPr>
          <p:nvPr/>
        </p:nvCxnSpPr>
        <p:spPr>
          <a:xfrm>
            <a:off x="3552871" y="3867264"/>
            <a:ext cx="5740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1466956-F270-4A5B-91CF-60A078A9CD9B}"/>
              </a:ext>
            </a:extLst>
          </p:cNvPr>
          <p:cNvGrpSpPr/>
          <p:nvPr/>
        </p:nvGrpSpPr>
        <p:grpSpPr>
          <a:xfrm>
            <a:off x="9831231" y="3835526"/>
            <a:ext cx="358139" cy="45720"/>
            <a:chOff x="9024850" y="4346841"/>
            <a:chExt cx="358139" cy="4572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1B99BDD-7FB5-4302-B71D-3108FCE7F2EE}"/>
                </a:ext>
              </a:extLst>
            </p:cNvPr>
            <p:cNvSpPr/>
            <p:nvPr/>
          </p:nvSpPr>
          <p:spPr>
            <a:xfrm>
              <a:off x="902485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C1A529-C334-44A6-93CC-7BDA869B0DA6}"/>
                </a:ext>
              </a:extLst>
            </p:cNvPr>
            <p:cNvSpPr/>
            <p:nvPr/>
          </p:nvSpPr>
          <p:spPr>
            <a:xfrm>
              <a:off x="918106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A01767-DE35-446C-9DD9-6E0A195CCD3D}"/>
                </a:ext>
              </a:extLst>
            </p:cNvPr>
            <p:cNvSpPr/>
            <p:nvPr/>
          </p:nvSpPr>
          <p:spPr>
            <a:xfrm>
              <a:off x="9337270" y="4346841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3183E2C-6EB2-4A8F-BF7B-D9650CBFA74A}"/>
              </a:ext>
            </a:extLst>
          </p:cNvPr>
          <p:cNvSpPr txBox="1"/>
          <p:nvPr/>
        </p:nvSpPr>
        <p:spPr>
          <a:xfrm>
            <a:off x="258983" y="1914370"/>
            <a:ext cx="978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Document ID: </a:t>
            </a:r>
            <a:r>
              <a:rPr lang="en-US" dirty="0"/>
              <a:t>#23</a:t>
            </a:r>
          </a:p>
          <a:p>
            <a:r>
              <a:rPr lang="en-US" b="1" dirty="0"/>
              <a:t>Score: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(quaternary, #21) +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RankingModel</a:t>
            </a:r>
            <a:r>
              <a:rPr lang="en-US" dirty="0"/>
              <a:t>(definition, #23) 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EE400178-BC0B-4740-BE1A-C17BF12F07CB}"/>
              </a:ext>
            </a:extLst>
          </p:cNvPr>
          <p:cNvSpPr/>
          <p:nvPr/>
        </p:nvSpPr>
        <p:spPr>
          <a:xfrm>
            <a:off x="5150218" y="5432384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D1A9D6-48C1-47DC-B623-CF441472C84E}"/>
              </a:ext>
            </a:extLst>
          </p:cNvPr>
          <p:cNvSpPr/>
          <p:nvPr/>
        </p:nvSpPr>
        <p:spPr>
          <a:xfrm>
            <a:off x="5747111" y="5619057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CA6581E-FD39-4715-B993-E0FCAD3A8A3B}"/>
              </a:ext>
            </a:extLst>
          </p:cNvPr>
          <p:cNvSpPr/>
          <p:nvPr/>
        </p:nvSpPr>
        <p:spPr>
          <a:xfrm>
            <a:off x="4368443" y="4341812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26607753-BAD2-4EC4-BD45-4721699F71F0}"/>
              </a:ext>
            </a:extLst>
          </p:cNvPr>
          <p:cNvSpPr/>
          <p:nvPr/>
        </p:nvSpPr>
        <p:spPr>
          <a:xfrm>
            <a:off x="4458067" y="4804521"/>
            <a:ext cx="182880" cy="182880"/>
          </a:xfrm>
          <a:prstGeom prst="downArrow">
            <a:avLst>
              <a:gd name="adj1" fmla="val 32609"/>
              <a:gd name="adj2" fmla="val 54596"/>
            </a:avLst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05482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481 0.00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5481 0.0013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8" grpId="0" animBg="1"/>
      <p:bldP spid="49" grpId="0" animBg="1"/>
      <p:bldP spid="5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Big Picture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The past five years have dramatically transformed the landscape of IR.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This was a year after a massive shift in NLP.</a:t>
            </a:r>
            <a:br>
              <a:rPr lang="en-US" dirty="0"/>
            </a:br>
            <a:endParaRPr lang="en-US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Things are now changing in NLP again, but this time IR can have an even more central impact: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Multi-stage architectures at scale and in user-facing contexts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End-to-end tradeoffs between efficiency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5822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Retrieval Strategies: Pruning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5453"/>
                <a:ext cx="10515600" cy="4365626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cs typeface="Calibri"/>
                  </a:rPr>
                  <a:t>Since we seek only the 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dirty="0">
                    <a:cs typeface="Calibri"/>
                  </a:rPr>
                  <a:t> results, </a:t>
                </a:r>
                <a:r>
                  <a:rPr lang="en-US" i="1" dirty="0">
                    <a:cs typeface="Calibri"/>
                  </a:rPr>
                  <a:t>pruning</a:t>
                </a:r>
                <a:r>
                  <a:rPr lang="en-US" dirty="0">
                    <a:cs typeface="Calibri"/>
                  </a:rPr>
                  <a:t> is essential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cs typeface="Calibri"/>
                  </a:rPr>
                  <a:t>Pre-compute </a:t>
                </a:r>
                <a:r>
                  <a:rPr lang="en-US" i="1" dirty="0">
                    <a:cs typeface="Calibri"/>
                  </a:rPr>
                  <a:t>upper bounds </a:t>
                </a:r>
                <a:r>
                  <a:rPr lang="en-US" dirty="0">
                    <a:cs typeface="Calibri"/>
                  </a:rPr>
                  <a:t>(UBs) on term contributions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cs typeface="Calibri"/>
                  </a:rPr>
                  <a:t>Maintain a </a:t>
                </a:r>
                <a:r>
                  <a:rPr lang="en-US" i="1" dirty="0">
                    <a:cs typeface="Calibri"/>
                  </a:rPr>
                  <a:t>top-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𝑘</m:t>
                    </m:r>
                  </m:oMath>
                </a14:m>
                <a:r>
                  <a:rPr lang="en-US" i="1" dirty="0">
                    <a:cs typeface="Calibri"/>
                  </a:rPr>
                  <a:t> heap </a:t>
                </a:r>
                <a:r>
                  <a:rPr lang="en-US" dirty="0">
                    <a:cs typeface="Calibri"/>
                  </a:rPr>
                  <a:t>with a threshold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𝜃</m:t>
                    </m:r>
                  </m:oMath>
                </a14:m>
                <a:endParaRPr lang="en-US" dirty="0">
                  <a:cs typeface="Calibr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cs typeface="Calibri"/>
                  </a:rPr>
                  <a:t>Existing DAAT strategies fall under two “worlds”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cs typeface="Calibri"/>
                  </a:rPr>
                  <a:t>WAND (Broder et al., 2003): pessimistic, cautious pruning heuristic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err="1">
                    <a:cs typeface="Calibri"/>
                  </a:rPr>
                  <a:t>MaxScore</a:t>
                </a:r>
                <a:r>
                  <a:rPr lang="en-US" dirty="0">
                    <a:cs typeface="Calibri"/>
                  </a:rPr>
                  <a:t> (Turtle &amp; Flood, 1995): eager, hard-and-fast pruning heuristic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5453"/>
                <a:ext cx="10515600" cy="4365626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21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50BF2-6C16-42F9-BDDD-5CA754A83EBA}"/>
              </a:ext>
            </a:extLst>
          </p:cNvPr>
          <p:cNvGrpSpPr/>
          <p:nvPr/>
        </p:nvGrpSpPr>
        <p:grpSpPr>
          <a:xfrm>
            <a:off x="3547071" y="223827"/>
            <a:ext cx="5495431" cy="551399"/>
            <a:chOff x="425871" y="2828371"/>
            <a:chExt cx="5495431" cy="551399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6985CB89-E03D-4C5C-98A8-EAD94FE2F1AB}"/>
                </a:ext>
              </a:extLst>
            </p:cNvPr>
            <p:cNvSpPr/>
            <p:nvPr/>
          </p:nvSpPr>
          <p:spPr>
            <a:xfrm>
              <a:off x="3378954" y="282837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409B05B-F025-40F1-BE33-EB1B18375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91" t="-158" r="37422" b="19337"/>
            <a:stretch/>
          </p:blipFill>
          <p:spPr>
            <a:xfrm>
              <a:off x="3124762" y="2998936"/>
              <a:ext cx="2796540" cy="310417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786E619-9B7A-4501-A488-235A604FCCAF}"/>
                </a:ext>
              </a:extLst>
            </p:cNvPr>
            <p:cNvSpPr/>
            <p:nvPr/>
          </p:nvSpPr>
          <p:spPr>
            <a:xfrm>
              <a:off x="1122305" y="2942886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protein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1AE90C0-C35F-42B9-ACD4-B95FD53846A9}"/>
                </a:ext>
              </a:extLst>
            </p:cNvPr>
            <p:cNvSpPr txBox="1"/>
            <p:nvPr/>
          </p:nvSpPr>
          <p:spPr>
            <a:xfrm>
              <a:off x="425871" y="2983080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4.6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0B2E67-B18C-47CE-86F2-0B860E347A0D}"/>
                </a:ext>
              </a:extLst>
            </p:cNvPr>
            <p:cNvGrpSpPr/>
            <p:nvPr/>
          </p:nvGrpSpPr>
          <p:grpSpPr>
            <a:xfrm>
              <a:off x="2311249" y="3146408"/>
              <a:ext cx="774174" cy="42676"/>
              <a:chOff x="2337409" y="3146408"/>
              <a:chExt cx="774174" cy="42676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912F25C-AC42-481F-B385-950DC1A8F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7409" y="3164333"/>
                <a:ext cx="3657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B0FD730-5B11-443E-873B-02DAAA85B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84" y="3146408"/>
                <a:ext cx="353599" cy="42676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7D246-CCB0-40B3-9A97-475E1247827F}"/>
              </a:ext>
            </a:extLst>
          </p:cNvPr>
          <p:cNvGrpSpPr/>
          <p:nvPr/>
        </p:nvGrpSpPr>
        <p:grpSpPr>
          <a:xfrm>
            <a:off x="3547071" y="1323671"/>
            <a:ext cx="5495431" cy="545726"/>
            <a:chOff x="425871" y="4121139"/>
            <a:chExt cx="5495431" cy="5457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F4A1DB-4E84-44C4-A658-DB006AFEE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-1773" r="49813" b="12274"/>
            <a:stretch/>
          </p:blipFill>
          <p:spPr>
            <a:xfrm>
              <a:off x="3124762" y="4290343"/>
              <a:ext cx="2796540" cy="33829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47E122-22A8-4BF9-AFB6-2B4605BA9B3D}"/>
                </a:ext>
              </a:extLst>
            </p:cNvPr>
            <p:cNvSpPr/>
            <p:nvPr/>
          </p:nvSpPr>
          <p:spPr>
            <a:xfrm>
              <a:off x="1122305" y="4229981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structure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3D58378E-8C55-4CE6-ACD8-C8DCB3C00A89}"/>
                </a:ext>
              </a:extLst>
            </p:cNvPr>
            <p:cNvSpPr/>
            <p:nvPr/>
          </p:nvSpPr>
          <p:spPr>
            <a:xfrm>
              <a:off x="3378954" y="4121139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9CF365B-87BD-4C21-A7A1-0045283BEBDE}"/>
                </a:ext>
              </a:extLst>
            </p:cNvPr>
            <p:cNvSpPr txBox="1"/>
            <p:nvPr/>
          </p:nvSpPr>
          <p:spPr>
            <a:xfrm>
              <a:off x="425871" y="4216869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3.2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9BB55A-56A3-48A7-87A6-9578F8C0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371114"/>
              <a:ext cx="774259" cy="16460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3DD52-4B5B-48DE-8A4F-ACCA570C2EA4}"/>
              </a:ext>
            </a:extLst>
          </p:cNvPr>
          <p:cNvGrpSpPr/>
          <p:nvPr/>
        </p:nvGrpSpPr>
        <p:grpSpPr>
          <a:xfrm>
            <a:off x="3547071" y="1855007"/>
            <a:ext cx="5509391" cy="557569"/>
            <a:chOff x="425871" y="4738951"/>
            <a:chExt cx="5509391" cy="55756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19351A-078F-443F-AA11-1567F8BB6B73}"/>
                </a:ext>
              </a:extLst>
            </p:cNvPr>
            <p:cNvSpPr/>
            <p:nvPr/>
          </p:nvSpPr>
          <p:spPr>
            <a:xfrm>
              <a:off x="1114687" y="4835459"/>
              <a:ext cx="1207482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definition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BCF35AFB-ABC5-48F0-8D4B-5CE191C6AD40}"/>
                </a:ext>
              </a:extLst>
            </p:cNvPr>
            <p:cNvSpPr/>
            <p:nvPr/>
          </p:nvSpPr>
          <p:spPr>
            <a:xfrm>
              <a:off x="3378954" y="473895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71920A0-695A-4B48-B37E-7DB713D9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762" y="4918535"/>
              <a:ext cx="2810500" cy="37798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DD2B9F-B9C5-4092-8A71-76F80056184F}"/>
                </a:ext>
              </a:extLst>
            </p:cNvPr>
            <p:cNvSpPr txBox="1"/>
            <p:nvPr/>
          </p:nvSpPr>
          <p:spPr>
            <a:xfrm>
              <a:off x="425871" y="4830391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1.9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6B7D767-CE66-4852-9303-4A19D811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991097"/>
              <a:ext cx="774259" cy="1646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072597-E032-437D-8F86-FABB5AA96723}"/>
              </a:ext>
            </a:extLst>
          </p:cNvPr>
          <p:cNvGrpSpPr/>
          <p:nvPr/>
        </p:nvGrpSpPr>
        <p:grpSpPr>
          <a:xfrm>
            <a:off x="3547071" y="760836"/>
            <a:ext cx="5495431" cy="577225"/>
            <a:chOff x="3293071" y="4446573"/>
            <a:chExt cx="5495431" cy="5772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73D1F9-73E2-4F90-B69D-E860970B13A9}"/>
                </a:ext>
              </a:extLst>
            </p:cNvPr>
            <p:cNvGrpSpPr/>
            <p:nvPr/>
          </p:nvGrpSpPr>
          <p:grpSpPr>
            <a:xfrm>
              <a:off x="3293071" y="4586914"/>
              <a:ext cx="5495431" cy="436884"/>
              <a:chOff x="425871" y="3581074"/>
              <a:chExt cx="5495431" cy="43688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7652FF9-2AF9-4B74-87CA-7F568D7553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391" r="37422"/>
              <a:stretch/>
            </p:blipFill>
            <p:spPr>
              <a:xfrm>
                <a:off x="3124762" y="3620509"/>
                <a:ext cx="2796540" cy="38408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3C6DE89-3CA8-4F05-BB21-65368DEF04B1}"/>
                  </a:ext>
                </a:extLst>
              </p:cNvPr>
              <p:cNvSpPr/>
              <p:nvPr/>
            </p:nvSpPr>
            <p:spPr>
              <a:xfrm>
                <a:off x="1122305" y="3581074"/>
                <a:ext cx="1199864" cy="43688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quaternary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C2B965-B551-4F8F-B2E7-08663DFD74E0}"/>
                  </a:ext>
                </a:extLst>
              </p:cNvPr>
              <p:cNvSpPr txBox="1"/>
              <p:nvPr/>
            </p:nvSpPr>
            <p:spPr>
              <a:xfrm>
                <a:off x="425871" y="3598440"/>
                <a:ext cx="863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9.5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A39B6D8-9DE5-4B47-AC07-F7D89B1E8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49" y="3711102"/>
                <a:ext cx="774259" cy="164606"/>
              </a:xfrm>
              <a:prstGeom prst="rect">
                <a:avLst/>
              </a:prstGeom>
            </p:spPr>
          </p:pic>
        </p:grp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C66ED002-339D-4444-927B-A62A4944AA6A}"/>
                </a:ext>
              </a:extLst>
            </p:cNvPr>
            <p:cNvSpPr/>
            <p:nvPr/>
          </p:nvSpPr>
          <p:spPr>
            <a:xfrm>
              <a:off x="6246154" y="4446573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B150F5-B862-40B3-AD92-290C7385804E}"/>
              </a:ext>
            </a:extLst>
          </p:cNvPr>
          <p:cNvCxnSpPr>
            <a:cxnSpLocks/>
          </p:cNvCxnSpPr>
          <p:nvPr/>
        </p:nvCxnSpPr>
        <p:spPr>
          <a:xfrm>
            <a:off x="6096000" y="2698233"/>
            <a:ext cx="0" cy="3453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D7AEC372-9CFB-4CBD-A100-7C47673D2E9C}"/>
              </a:ext>
            </a:extLst>
          </p:cNvPr>
          <p:cNvSpPr txBox="1">
            <a:spLocks/>
          </p:cNvSpPr>
          <p:nvPr/>
        </p:nvSpPr>
        <p:spPr>
          <a:xfrm>
            <a:off x="493776" y="2623290"/>
            <a:ext cx="5486400" cy="4006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cs typeface="Calibri"/>
              </a:rPr>
              <a:t>WAND</a:t>
            </a:r>
            <a:endParaRPr lang="en-US" sz="2000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Re-sort terms </a:t>
            </a:r>
            <a:r>
              <a:rPr lang="en-US" sz="2400" u="sng" dirty="0">
                <a:cs typeface="Calibri"/>
              </a:rPr>
              <a:t>every step</a:t>
            </a:r>
            <a:r>
              <a:rPr lang="en-US" sz="2400" dirty="0">
                <a:cs typeface="Calibri"/>
              </a:rPr>
              <a:t> by </a:t>
            </a:r>
            <a:r>
              <a:rPr lang="en-US" sz="2400" i="1" dirty="0">
                <a:cs typeface="Calibri"/>
              </a:rPr>
              <a:t>next doc ID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Use UBs to identify the </a:t>
            </a:r>
            <a:r>
              <a:rPr lang="en-US" sz="2400" i="1" dirty="0">
                <a:cs typeface="Calibri"/>
              </a:rPr>
              <a:t>pivot term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Pro: UBs used tightly per step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Con: Control flow very pessimistic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7EAA7EA4-F298-4600-9F52-84AB5EB5D758}"/>
              </a:ext>
            </a:extLst>
          </p:cNvPr>
          <p:cNvSpPr txBox="1">
            <a:spLocks/>
          </p:cNvSpPr>
          <p:nvPr/>
        </p:nvSpPr>
        <p:spPr>
          <a:xfrm>
            <a:off x="6217920" y="2623290"/>
            <a:ext cx="5852160" cy="4006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cs typeface="Calibri"/>
              </a:rPr>
              <a:t>MaxScore</a:t>
            </a:r>
            <a:endParaRPr lang="en-US" b="1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u="sng" dirty="0">
                <a:cs typeface="Calibri"/>
              </a:rPr>
              <a:t>Pre</a:t>
            </a:r>
            <a:r>
              <a:rPr lang="en-US" sz="2400" dirty="0">
                <a:cs typeface="Calibri"/>
              </a:rPr>
              <a:t>-sort all terms by </a:t>
            </a:r>
            <a:r>
              <a:rPr lang="en-US" sz="2400" i="1" dirty="0">
                <a:cs typeface="Calibri"/>
              </a:rPr>
              <a:t>UB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Only process “essential” terms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Pro: Control flow very lightweight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Calibri"/>
              </a:rPr>
              <a:t>Con: Evaluation too eager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7A92891-CA27-44C5-92FE-846564955FD0}"/>
                  </a:ext>
                </a:extLst>
              </p:cNvPr>
              <p:cNvSpPr txBox="1"/>
              <p:nvPr/>
            </p:nvSpPr>
            <p:spPr>
              <a:xfrm>
                <a:off x="695960" y="795176"/>
                <a:ext cx="22758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Document ID: </a:t>
                </a:r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r>
                  <a:rPr lang="en-US" b="1" dirty="0"/>
                  <a:t>Threshold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7.9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7A92891-CA27-44C5-92FE-84656495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" y="795176"/>
                <a:ext cx="2275840" cy="646331"/>
              </a:xfrm>
              <a:prstGeom prst="rect">
                <a:avLst/>
              </a:prstGeom>
              <a:blipFill>
                <a:blip r:embed="rId9"/>
                <a:stretch>
                  <a:fillRect l="-213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22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150BF2-6C16-42F9-BDDD-5CA754A83EBA}"/>
              </a:ext>
            </a:extLst>
          </p:cNvPr>
          <p:cNvGrpSpPr/>
          <p:nvPr/>
        </p:nvGrpSpPr>
        <p:grpSpPr>
          <a:xfrm>
            <a:off x="3547071" y="223827"/>
            <a:ext cx="5495431" cy="551399"/>
            <a:chOff x="425871" y="2828371"/>
            <a:chExt cx="5495431" cy="551399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6985CB89-E03D-4C5C-98A8-EAD94FE2F1AB}"/>
                </a:ext>
              </a:extLst>
            </p:cNvPr>
            <p:cNvSpPr/>
            <p:nvPr/>
          </p:nvSpPr>
          <p:spPr>
            <a:xfrm>
              <a:off x="3378954" y="282837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409B05B-F025-40F1-BE33-EB1B18375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91" t="-158" r="37422" b="19337"/>
            <a:stretch/>
          </p:blipFill>
          <p:spPr>
            <a:xfrm>
              <a:off x="3124762" y="2998936"/>
              <a:ext cx="2796540" cy="310417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786E619-9B7A-4501-A488-235A604FCCAF}"/>
                </a:ext>
              </a:extLst>
            </p:cNvPr>
            <p:cNvSpPr/>
            <p:nvPr/>
          </p:nvSpPr>
          <p:spPr>
            <a:xfrm>
              <a:off x="1122305" y="2942886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protein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1AE90C0-C35F-42B9-ACD4-B95FD53846A9}"/>
                </a:ext>
              </a:extLst>
            </p:cNvPr>
            <p:cNvSpPr txBox="1"/>
            <p:nvPr/>
          </p:nvSpPr>
          <p:spPr>
            <a:xfrm>
              <a:off x="425871" y="2983080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4.6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0B2E67-B18C-47CE-86F2-0B860E347A0D}"/>
                </a:ext>
              </a:extLst>
            </p:cNvPr>
            <p:cNvGrpSpPr/>
            <p:nvPr/>
          </p:nvGrpSpPr>
          <p:grpSpPr>
            <a:xfrm>
              <a:off x="2311249" y="3146408"/>
              <a:ext cx="774174" cy="42676"/>
              <a:chOff x="2337409" y="3146408"/>
              <a:chExt cx="774174" cy="42676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912F25C-AC42-481F-B385-950DC1A8F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7409" y="3164333"/>
                <a:ext cx="3657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B0FD730-5B11-443E-873B-02DAAA85B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84" y="3146408"/>
                <a:ext cx="353599" cy="42676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7D246-CCB0-40B3-9A97-475E1247827F}"/>
              </a:ext>
            </a:extLst>
          </p:cNvPr>
          <p:cNvGrpSpPr/>
          <p:nvPr/>
        </p:nvGrpSpPr>
        <p:grpSpPr>
          <a:xfrm>
            <a:off x="3547071" y="1323671"/>
            <a:ext cx="5495431" cy="545726"/>
            <a:chOff x="425871" y="4121139"/>
            <a:chExt cx="5495431" cy="5457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F4A1DB-4E84-44C4-A658-DB006AFEE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-1773" r="49813" b="12274"/>
            <a:stretch/>
          </p:blipFill>
          <p:spPr>
            <a:xfrm>
              <a:off x="3124762" y="4290343"/>
              <a:ext cx="2796540" cy="338294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47E122-22A8-4BF9-AFB6-2B4605BA9B3D}"/>
                </a:ext>
              </a:extLst>
            </p:cNvPr>
            <p:cNvSpPr/>
            <p:nvPr/>
          </p:nvSpPr>
          <p:spPr>
            <a:xfrm>
              <a:off x="1122305" y="4229981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structure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3D58378E-8C55-4CE6-ACD8-C8DCB3C00A89}"/>
                </a:ext>
              </a:extLst>
            </p:cNvPr>
            <p:cNvSpPr/>
            <p:nvPr/>
          </p:nvSpPr>
          <p:spPr>
            <a:xfrm>
              <a:off x="3378954" y="4121139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9CF365B-87BD-4C21-A7A1-0045283BEBDE}"/>
                </a:ext>
              </a:extLst>
            </p:cNvPr>
            <p:cNvSpPr txBox="1"/>
            <p:nvPr/>
          </p:nvSpPr>
          <p:spPr>
            <a:xfrm>
              <a:off x="425871" y="4216869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3.2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9BB55A-56A3-48A7-87A6-9578F8C03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371114"/>
              <a:ext cx="774259" cy="16460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A3DD52-4B5B-48DE-8A4F-ACCA570C2EA4}"/>
              </a:ext>
            </a:extLst>
          </p:cNvPr>
          <p:cNvGrpSpPr/>
          <p:nvPr/>
        </p:nvGrpSpPr>
        <p:grpSpPr>
          <a:xfrm>
            <a:off x="3547071" y="1855007"/>
            <a:ext cx="5509391" cy="557569"/>
            <a:chOff x="425871" y="4738951"/>
            <a:chExt cx="5509391" cy="55756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19351A-078F-443F-AA11-1567F8BB6B73}"/>
                </a:ext>
              </a:extLst>
            </p:cNvPr>
            <p:cNvSpPr/>
            <p:nvPr/>
          </p:nvSpPr>
          <p:spPr>
            <a:xfrm>
              <a:off x="1114687" y="4835459"/>
              <a:ext cx="1207482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definition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BCF35AFB-ABC5-48F0-8D4B-5CE191C6AD40}"/>
                </a:ext>
              </a:extLst>
            </p:cNvPr>
            <p:cNvSpPr/>
            <p:nvPr/>
          </p:nvSpPr>
          <p:spPr>
            <a:xfrm>
              <a:off x="3378954" y="473895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71920A0-695A-4B48-B37E-7DB713D9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762" y="4918535"/>
              <a:ext cx="2810500" cy="37798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DD2B9F-B9C5-4092-8A71-76F80056184F}"/>
                </a:ext>
              </a:extLst>
            </p:cNvPr>
            <p:cNvSpPr txBox="1"/>
            <p:nvPr/>
          </p:nvSpPr>
          <p:spPr>
            <a:xfrm>
              <a:off x="425871" y="4830391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1.9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6B7D767-CE66-4852-9303-4A19D811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991097"/>
              <a:ext cx="774259" cy="1646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072597-E032-437D-8F86-FABB5AA96723}"/>
              </a:ext>
            </a:extLst>
          </p:cNvPr>
          <p:cNvGrpSpPr/>
          <p:nvPr/>
        </p:nvGrpSpPr>
        <p:grpSpPr>
          <a:xfrm>
            <a:off x="3547071" y="760836"/>
            <a:ext cx="5495431" cy="577225"/>
            <a:chOff x="3293071" y="4446573"/>
            <a:chExt cx="5495431" cy="5772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73D1F9-73E2-4F90-B69D-E860970B13A9}"/>
                </a:ext>
              </a:extLst>
            </p:cNvPr>
            <p:cNvGrpSpPr/>
            <p:nvPr/>
          </p:nvGrpSpPr>
          <p:grpSpPr>
            <a:xfrm>
              <a:off x="3293071" y="4586914"/>
              <a:ext cx="5495431" cy="436884"/>
              <a:chOff x="425871" y="3581074"/>
              <a:chExt cx="5495431" cy="43688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7652FF9-2AF9-4B74-87CA-7F568D7553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391" r="37422"/>
              <a:stretch/>
            </p:blipFill>
            <p:spPr>
              <a:xfrm>
                <a:off x="3124762" y="3620509"/>
                <a:ext cx="2796540" cy="38408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3C6DE89-3CA8-4F05-BB21-65368DEF04B1}"/>
                  </a:ext>
                </a:extLst>
              </p:cNvPr>
              <p:cNvSpPr/>
              <p:nvPr/>
            </p:nvSpPr>
            <p:spPr>
              <a:xfrm>
                <a:off x="1122305" y="3581074"/>
                <a:ext cx="1199864" cy="43688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quaternary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7C2B965-B551-4F8F-B2E7-08663DFD74E0}"/>
                  </a:ext>
                </a:extLst>
              </p:cNvPr>
              <p:cNvSpPr txBox="1"/>
              <p:nvPr/>
            </p:nvSpPr>
            <p:spPr>
              <a:xfrm>
                <a:off x="425871" y="3598440"/>
                <a:ext cx="863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9.5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A39B6D8-9DE5-4B47-AC07-F7D89B1E8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49" y="3711102"/>
                <a:ext cx="774259" cy="164606"/>
              </a:xfrm>
              <a:prstGeom prst="rect">
                <a:avLst/>
              </a:prstGeom>
            </p:spPr>
          </p:pic>
        </p:grp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C66ED002-339D-4444-927B-A62A4944AA6A}"/>
                </a:ext>
              </a:extLst>
            </p:cNvPr>
            <p:cNvSpPr/>
            <p:nvPr/>
          </p:nvSpPr>
          <p:spPr>
            <a:xfrm>
              <a:off x="6246154" y="4446573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FB150F5-B862-40B3-AD92-290C7385804E}"/>
              </a:ext>
            </a:extLst>
          </p:cNvPr>
          <p:cNvCxnSpPr>
            <a:cxnSpLocks/>
          </p:cNvCxnSpPr>
          <p:nvPr/>
        </p:nvCxnSpPr>
        <p:spPr>
          <a:xfrm>
            <a:off x="6096000" y="2698233"/>
            <a:ext cx="0" cy="34536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D7AEC372-9CFB-4CBD-A100-7C47673D2E9C}"/>
              </a:ext>
            </a:extLst>
          </p:cNvPr>
          <p:cNvSpPr txBox="1">
            <a:spLocks/>
          </p:cNvSpPr>
          <p:nvPr/>
        </p:nvSpPr>
        <p:spPr>
          <a:xfrm>
            <a:off x="495299" y="2623290"/>
            <a:ext cx="5486400" cy="6034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cs typeface="Calibri"/>
              </a:rPr>
              <a:t>WAND</a:t>
            </a:r>
            <a:endParaRPr lang="en-US" sz="2000" b="1" dirty="0">
              <a:cs typeface="Calibri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7EAA7EA4-F298-4600-9F52-84AB5EB5D758}"/>
              </a:ext>
            </a:extLst>
          </p:cNvPr>
          <p:cNvSpPr txBox="1">
            <a:spLocks/>
          </p:cNvSpPr>
          <p:nvPr/>
        </p:nvSpPr>
        <p:spPr>
          <a:xfrm>
            <a:off x="6217920" y="2623290"/>
            <a:ext cx="5852160" cy="649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err="1">
                <a:cs typeface="Calibri"/>
              </a:rPr>
              <a:t>MaxScore</a:t>
            </a:r>
            <a:endParaRPr lang="en-US" b="1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7A92891-CA27-44C5-92FE-846564955FD0}"/>
                  </a:ext>
                </a:extLst>
              </p:cNvPr>
              <p:cNvSpPr txBox="1"/>
              <p:nvPr/>
            </p:nvSpPr>
            <p:spPr>
              <a:xfrm>
                <a:off x="695960" y="795176"/>
                <a:ext cx="22758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Document ID: </a:t>
                </a:r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r>
                  <a:rPr lang="en-US" b="1" dirty="0"/>
                  <a:t>Threshold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7.9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7A92891-CA27-44C5-92FE-846564955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" y="795176"/>
                <a:ext cx="2275840" cy="646331"/>
              </a:xfrm>
              <a:prstGeom prst="rect">
                <a:avLst/>
              </a:prstGeom>
              <a:blipFill>
                <a:blip r:embed="rId9"/>
                <a:stretch>
                  <a:fillRect l="-213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9DDB587-37DF-4CEE-9118-688F715C27FA}"/>
              </a:ext>
            </a:extLst>
          </p:cNvPr>
          <p:cNvGrpSpPr/>
          <p:nvPr/>
        </p:nvGrpSpPr>
        <p:grpSpPr>
          <a:xfrm>
            <a:off x="320251" y="4957983"/>
            <a:ext cx="5509391" cy="557569"/>
            <a:chOff x="425871" y="4738951"/>
            <a:chExt cx="5509391" cy="557569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3E123AE-7465-4601-B0E7-EF2123A1ED91}"/>
                </a:ext>
              </a:extLst>
            </p:cNvPr>
            <p:cNvSpPr/>
            <p:nvPr/>
          </p:nvSpPr>
          <p:spPr>
            <a:xfrm>
              <a:off x="1114687" y="4835459"/>
              <a:ext cx="1207482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definition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DBA92700-A720-4FD6-9886-8FFC7913A649}"/>
                </a:ext>
              </a:extLst>
            </p:cNvPr>
            <p:cNvSpPr/>
            <p:nvPr/>
          </p:nvSpPr>
          <p:spPr>
            <a:xfrm>
              <a:off x="3378954" y="473895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F3CA311-73BD-4B26-9D9D-4C51C2B81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762" y="4918535"/>
              <a:ext cx="2810500" cy="377985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FFF93B7-1185-4628-B35D-90B4EC50C072}"/>
                </a:ext>
              </a:extLst>
            </p:cNvPr>
            <p:cNvSpPr txBox="1"/>
            <p:nvPr/>
          </p:nvSpPr>
          <p:spPr>
            <a:xfrm>
              <a:off x="425871" y="4830391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1.9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18EAB71-E8D3-4E30-B6BA-EDB8894E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991097"/>
              <a:ext cx="774259" cy="16460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992D08B-476E-4629-A685-F36C01464BE1}"/>
              </a:ext>
            </a:extLst>
          </p:cNvPr>
          <p:cNvGrpSpPr/>
          <p:nvPr/>
        </p:nvGrpSpPr>
        <p:grpSpPr>
          <a:xfrm>
            <a:off x="327231" y="5495218"/>
            <a:ext cx="5495431" cy="577225"/>
            <a:chOff x="3293071" y="4446573"/>
            <a:chExt cx="5495431" cy="57722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20ADEFA-4F93-4C24-96B0-6DC0BDEBB0F4}"/>
                </a:ext>
              </a:extLst>
            </p:cNvPr>
            <p:cNvGrpSpPr/>
            <p:nvPr/>
          </p:nvGrpSpPr>
          <p:grpSpPr>
            <a:xfrm>
              <a:off x="3293071" y="4586914"/>
              <a:ext cx="5495431" cy="436884"/>
              <a:chOff x="425871" y="3581074"/>
              <a:chExt cx="5495431" cy="436884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5BE6068-8486-41E1-977C-B92CA86BF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391" r="37422"/>
              <a:stretch/>
            </p:blipFill>
            <p:spPr>
              <a:xfrm>
                <a:off x="3124762" y="3620509"/>
                <a:ext cx="2796540" cy="384081"/>
              </a:xfrm>
              <a:prstGeom prst="rect">
                <a:avLst/>
              </a:prstGeom>
            </p:spPr>
          </p:pic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E4D5CACC-1ACF-4246-8BE1-A32A3EA4E07E}"/>
                  </a:ext>
                </a:extLst>
              </p:cNvPr>
              <p:cNvSpPr/>
              <p:nvPr/>
            </p:nvSpPr>
            <p:spPr>
              <a:xfrm>
                <a:off x="1122305" y="3581074"/>
                <a:ext cx="1199864" cy="43688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quaternary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D67671-DC64-4F71-B6FD-E561C668CABD}"/>
                  </a:ext>
                </a:extLst>
              </p:cNvPr>
              <p:cNvSpPr txBox="1"/>
              <p:nvPr/>
            </p:nvSpPr>
            <p:spPr>
              <a:xfrm>
                <a:off x="425871" y="3598440"/>
                <a:ext cx="863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9.5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00A62D3E-18F7-4909-BE44-BF6F69362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49" y="3711102"/>
                <a:ext cx="774259" cy="164606"/>
              </a:xfrm>
              <a:prstGeom prst="rect">
                <a:avLst/>
              </a:prstGeom>
            </p:spPr>
          </p:pic>
        </p:grp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CFF32B30-D869-4B2B-B6DF-ACC75EC64312}"/>
                </a:ext>
              </a:extLst>
            </p:cNvPr>
            <p:cNvSpPr/>
            <p:nvPr/>
          </p:nvSpPr>
          <p:spPr>
            <a:xfrm>
              <a:off x="6246154" y="4446573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1787FC8-27E4-4698-961F-7A6C88BD89D1}"/>
              </a:ext>
            </a:extLst>
          </p:cNvPr>
          <p:cNvCxnSpPr>
            <a:cxnSpLocks/>
          </p:cNvCxnSpPr>
          <p:nvPr/>
        </p:nvCxnSpPr>
        <p:spPr>
          <a:xfrm>
            <a:off x="373416" y="4706173"/>
            <a:ext cx="5557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C7A24FC-9451-4E60-A17E-39C99BF55479}"/>
              </a:ext>
            </a:extLst>
          </p:cNvPr>
          <p:cNvCxnSpPr>
            <a:cxnSpLocks/>
          </p:cNvCxnSpPr>
          <p:nvPr/>
        </p:nvCxnSpPr>
        <p:spPr>
          <a:xfrm>
            <a:off x="6304352" y="4706173"/>
            <a:ext cx="5557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B49CC0B-A4EC-469B-ACD7-28F537018EB0}"/>
              </a:ext>
            </a:extLst>
          </p:cNvPr>
          <p:cNvGrpSpPr/>
          <p:nvPr/>
        </p:nvGrpSpPr>
        <p:grpSpPr>
          <a:xfrm>
            <a:off x="6181025" y="3346097"/>
            <a:ext cx="5509391" cy="557569"/>
            <a:chOff x="425871" y="4738951"/>
            <a:chExt cx="5509391" cy="557569"/>
          </a:xfrm>
        </p:grpSpPr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BF5B5278-D453-4D39-85DA-322B9524DB5F}"/>
                </a:ext>
              </a:extLst>
            </p:cNvPr>
            <p:cNvSpPr/>
            <p:nvPr/>
          </p:nvSpPr>
          <p:spPr>
            <a:xfrm>
              <a:off x="1114687" y="4835459"/>
              <a:ext cx="1207482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definition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Arrow: Down 145">
              <a:extLst>
                <a:ext uri="{FF2B5EF4-FFF2-40B4-BE49-F238E27FC236}">
                  <a16:creationId xmlns:a16="http://schemas.microsoft.com/office/drawing/2014/main" id="{DF87C3C6-BFA8-45F6-B70F-CA1DD45CC0D7}"/>
                </a:ext>
              </a:extLst>
            </p:cNvPr>
            <p:cNvSpPr/>
            <p:nvPr/>
          </p:nvSpPr>
          <p:spPr>
            <a:xfrm>
              <a:off x="3378954" y="473895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B544CBA-BC5F-40AD-AC97-89AF5C64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762" y="4918535"/>
              <a:ext cx="2810500" cy="377985"/>
            </a:xfrm>
            <a:prstGeom prst="rect">
              <a:avLst/>
            </a:prstGeom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4016C96-106B-4E93-AAAC-B6CC4D4FF767}"/>
                </a:ext>
              </a:extLst>
            </p:cNvPr>
            <p:cNvSpPr txBox="1"/>
            <p:nvPr/>
          </p:nvSpPr>
          <p:spPr>
            <a:xfrm>
              <a:off x="425871" y="4830391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1.9</a:t>
              </a: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586CE28-4137-46DA-A9C5-4878803E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991097"/>
              <a:ext cx="774259" cy="164606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118CF8B-05C4-4C90-A671-FA995441C80A}"/>
              </a:ext>
            </a:extLst>
          </p:cNvPr>
          <p:cNvGrpSpPr/>
          <p:nvPr/>
        </p:nvGrpSpPr>
        <p:grpSpPr>
          <a:xfrm>
            <a:off x="6188005" y="3876811"/>
            <a:ext cx="5495431" cy="545726"/>
            <a:chOff x="425871" y="4121139"/>
            <a:chExt cx="5495431" cy="545726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7819195B-2388-49E5-BCB5-E715B994F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-1773" r="49813" b="12274"/>
            <a:stretch/>
          </p:blipFill>
          <p:spPr>
            <a:xfrm>
              <a:off x="3124762" y="4290343"/>
              <a:ext cx="2796540" cy="338294"/>
            </a:xfrm>
            <a:prstGeom prst="rect">
              <a:avLst/>
            </a:prstGeom>
          </p:spPr>
        </p:pic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474B7D3-5BC0-40FB-850C-A661B3AB4334}"/>
                </a:ext>
              </a:extLst>
            </p:cNvPr>
            <p:cNvSpPr/>
            <p:nvPr/>
          </p:nvSpPr>
          <p:spPr>
            <a:xfrm>
              <a:off x="1122305" y="4229981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structure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B398CBEC-D04A-4F17-83B6-0DA99AB791D1}"/>
                </a:ext>
              </a:extLst>
            </p:cNvPr>
            <p:cNvSpPr/>
            <p:nvPr/>
          </p:nvSpPr>
          <p:spPr>
            <a:xfrm>
              <a:off x="3378954" y="4121139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28869D4-E70E-446E-9B63-E9CA50F5FB5C}"/>
                </a:ext>
              </a:extLst>
            </p:cNvPr>
            <p:cNvSpPr txBox="1"/>
            <p:nvPr/>
          </p:nvSpPr>
          <p:spPr>
            <a:xfrm>
              <a:off x="425871" y="4216869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3.2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F8A8BF7A-9313-4E57-BC8B-56243EEB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371114"/>
              <a:ext cx="774259" cy="16460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B00AB6-7E2A-4A92-B4BD-ED5B14546085}"/>
              </a:ext>
            </a:extLst>
          </p:cNvPr>
          <p:cNvGrpSpPr/>
          <p:nvPr/>
        </p:nvGrpSpPr>
        <p:grpSpPr>
          <a:xfrm>
            <a:off x="327231" y="3343043"/>
            <a:ext cx="5495431" cy="545726"/>
            <a:chOff x="425871" y="4121139"/>
            <a:chExt cx="5495431" cy="545726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4CDEA145-794D-4164-B2DC-10C55C119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-1773" r="49813" b="12274"/>
            <a:stretch/>
          </p:blipFill>
          <p:spPr>
            <a:xfrm>
              <a:off x="3124762" y="4290343"/>
              <a:ext cx="2796540" cy="338294"/>
            </a:xfrm>
            <a:prstGeom prst="rect">
              <a:avLst/>
            </a:prstGeom>
          </p:spPr>
        </p:pic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53E9A15B-FAFD-4A5C-BA98-93647A4AB332}"/>
                </a:ext>
              </a:extLst>
            </p:cNvPr>
            <p:cNvSpPr/>
            <p:nvPr/>
          </p:nvSpPr>
          <p:spPr>
            <a:xfrm>
              <a:off x="1122305" y="4229981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structure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Arrow: Down 124">
              <a:extLst>
                <a:ext uri="{FF2B5EF4-FFF2-40B4-BE49-F238E27FC236}">
                  <a16:creationId xmlns:a16="http://schemas.microsoft.com/office/drawing/2014/main" id="{601329FD-FB66-4F94-862B-F69E731BF812}"/>
                </a:ext>
              </a:extLst>
            </p:cNvPr>
            <p:cNvSpPr/>
            <p:nvPr/>
          </p:nvSpPr>
          <p:spPr>
            <a:xfrm>
              <a:off x="3378954" y="4121139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01435A-8471-4AA9-B658-9F9FDCBCFB1F}"/>
                </a:ext>
              </a:extLst>
            </p:cNvPr>
            <p:cNvSpPr txBox="1"/>
            <p:nvPr/>
          </p:nvSpPr>
          <p:spPr>
            <a:xfrm>
              <a:off x="425871" y="4216869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3.2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3666DF1-C8F6-4744-9156-0A5B3B82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1249" y="4371114"/>
              <a:ext cx="774259" cy="164606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F9E372B-FC07-45E7-BBFC-F19857F034A5}"/>
              </a:ext>
            </a:extLst>
          </p:cNvPr>
          <p:cNvGrpSpPr/>
          <p:nvPr/>
        </p:nvGrpSpPr>
        <p:grpSpPr>
          <a:xfrm>
            <a:off x="327231" y="3874193"/>
            <a:ext cx="5495431" cy="551399"/>
            <a:chOff x="425871" y="2828371"/>
            <a:chExt cx="5495431" cy="551399"/>
          </a:xfrm>
        </p:grpSpPr>
        <p:sp>
          <p:nvSpPr>
            <p:cNvPr id="163" name="Arrow: Down 162">
              <a:extLst>
                <a:ext uri="{FF2B5EF4-FFF2-40B4-BE49-F238E27FC236}">
                  <a16:creationId xmlns:a16="http://schemas.microsoft.com/office/drawing/2014/main" id="{886EC01C-36DF-40E3-98C6-E0F56A48ADA0}"/>
                </a:ext>
              </a:extLst>
            </p:cNvPr>
            <p:cNvSpPr/>
            <p:nvPr/>
          </p:nvSpPr>
          <p:spPr>
            <a:xfrm>
              <a:off x="3378954" y="282837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0A2F829B-65E2-4045-99E0-8B9CC8CF7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91" t="-158" r="37422" b="19337"/>
            <a:stretch/>
          </p:blipFill>
          <p:spPr>
            <a:xfrm>
              <a:off x="3124762" y="2998936"/>
              <a:ext cx="2796540" cy="310417"/>
            </a:xfrm>
            <a:prstGeom prst="rect">
              <a:avLst/>
            </a:prstGeom>
          </p:spPr>
        </p:pic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F7F2C8F9-0577-44EF-8AF4-3EC03267D87F}"/>
                </a:ext>
              </a:extLst>
            </p:cNvPr>
            <p:cNvSpPr/>
            <p:nvPr/>
          </p:nvSpPr>
          <p:spPr>
            <a:xfrm>
              <a:off x="1122305" y="2942886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protein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023DEA1B-2F60-4E2F-A34C-13D7D383F7A6}"/>
                </a:ext>
              </a:extLst>
            </p:cNvPr>
            <p:cNvSpPr txBox="1"/>
            <p:nvPr/>
          </p:nvSpPr>
          <p:spPr>
            <a:xfrm>
              <a:off x="425871" y="2983080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4.6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9EFDD65-1EFF-460D-8EFF-818E92705278}"/>
                </a:ext>
              </a:extLst>
            </p:cNvPr>
            <p:cNvGrpSpPr/>
            <p:nvPr/>
          </p:nvGrpSpPr>
          <p:grpSpPr>
            <a:xfrm>
              <a:off x="2311249" y="3146408"/>
              <a:ext cx="774174" cy="42676"/>
              <a:chOff x="2337409" y="3146408"/>
              <a:chExt cx="774174" cy="42676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5A74BCAA-F381-4537-A1B5-3F56CF4C3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7409" y="3164333"/>
                <a:ext cx="3657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A715251D-8EE8-4165-9D67-99EFCF0B9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84" y="3146408"/>
                <a:ext cx="353599" cy="42676"/>
              </a:xfrm>
              <a:prstGeom prst="rect">
                <a:avLst/>
              </a:prstGeom>
            </p:spPr>
          </p:pic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F7CA78-E3BE-480A-A39F-CACD23913044}"/>
              </a:ext>
            </a:extLst>
          </p:cNvPr>
          <p:cNvGrpSpPr/>
          <p:nvPr/>
        </p:nvGrpSpPr>
        <p:grpSpPr>
          <a:xfrm>
            <a:off x="6188005" y="4957421"/>
            <a:ext cx="5495431" cy="551399"/>
            <a:chOff x="425871" y="2828371"/>
            <a:chExt cx="5495431" cy="551399"/>
          </a:xfrm>
        </p:grpSpPr>
        <p:sp>
          <p:nvSpPr>
            <p:cNvPr id="129" name="Arrow: Down 128">
              <a:extLst>
                <a:ext uri="{FF2B5EF4-FFF2-40B4-BE49-F238E27FC236}">
                  <a16:creationId xmlns:a16="http://schemas.microsoft.com/office/drawing/2014/main" id="{471740F9-8DA8-4A23-91DD-6C1213DEC001}"/>
                </a:ext>
              </a:extLst>
            </p:cNvPr>
            <p:cNvSpPr/>
            <p:nvPr/>
          </p:nvSpPr>
          <p:spPr>
            <a:xfrm>
              <a:off x="3378954" y="2828371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8E65959-2FFB-4C7E-AE05-EB4C7F34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91" t="-158" r="37422" b="19337"/>
            <a:stretch/>
          </p:blipFill>
          <p:spPr>
            <a:xfrm>
              <a:off x="3124762" y="2998936"/>
              <a:ext cx="2796540" cy="310417"/>
            </a:xfrm>
            <a:prstGeom prst="rect">
              <a:avLst/>
            </a:prstGeom>
          </p:spPr>
        </p:pic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B982064F-3A42-4334-9C42-037F0359EE2D}"/>
                </a:ext>
              </a:extLst>
            </p:cNvPr>
            <p:cNvSpPr/>
            <p:nvPr/>
          </p:nvSpPr>
          <p:spPr>
            <a:xfrm>
              <a:off x="1122305" y="2942886"/>
              <a:ext cx="1199864" cy="4368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protein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AA1D1D9-6E44-4F75-A4A5-805F93E87715}"/>
                </a:ext>
              </a:extLst>
            </p:cNvPr>
            <p:cNvSpPr txBox="1"/>
            <p:nvPr/>
          </p:nvSpPr>
          <p:spPr>
            <a:xfrm>
              <a:off x="425871" y="2983080"/>
              <a:ext cx="8631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4.6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EAB1A41-167B-4FA3-9889-069D0D94AED5}"/>
                </a:ext>
              </a:extLst>
            </p:cNvPr>
            <p:cNvGrpSpPr/>
            <p:nvPr/>
          </p:nvGrpSpPr>
          <p:grpSpPr>
            <a:xfrm>
              <a:off x="2311249" y="3146408"/>
              <a:ext cx="774174" cy="42676"/>
              <a:chOff x="2337409" y="3146408"/>
              <a:chExt cx="774174" cy="42676"/>
            </a:xfrm>
          </p:grpSpPr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CFFD455D-1A0B-4699-B704-12267AFB63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7409" y="3164333"/>
                <a:ext cx="36576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BE5A5539-0AED-40C0-BABB-479F098C9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984" y="3146408"/>
                <a:ext cx="353599" cy="42676"/>
              </a:xfrm>
              <a:prstGeom prst="rect">
                <a:avLst/>
              </a:prstGeom>
            </p:spPr>
          </p:pic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E10DF20-6DC5-44DF-92B5-2C59DA2E4957}"/>
              </a:ext>
            </a:extLst>
          </p:cNvPr>
          <p:cNvGrpSpPr/>
          <p:nvPr/>
        </p:nvGrpSpPr>
        <p:grpSpPr>
          <a:xfrm>
            <a:off x="6188005" y="5495781"/>
            <a:ext cx="5495431" cy="577225"/>
            <a:chOff x="3293071" y="4446573"/>
            <a:chExt cx="5495431" cy="577225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0E86B0A-2F04-42A1-AEB8-2023A17F1521}"/>
                </a:ext>
              </a:extLst>
            </p:cNvPr>
            <p:cNvGrpSpPr/>
            <p:nvPr/>
          </p:nvGrpSpPr>
          <p:grpSpPr>
            <a:xfrm>
              <a:off x="3293071" y="4586914"/>
              <a:ext cx="5495431" cy="436884"/>
              <a:chOff x="425871" y="3581074"/>
              <a:chExt cx="5495431" cy="436884"/>
            </a:xfrm>
          </p:grpSpPr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051473B9-B18B-46D8-8804-8C55F84CD3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391" r="37422"/>
              <a:stretch/>
            </p:blipFill>
            <p:spPr>
              <a:xfrm>
                <a:off x="3124762" y="3620509"/>
                <a:ext cx="2796540" cy="384081"/>
              </a:xfrm>
              <a:prstGeom prst="rect">
                <a:avLst/>
              </a:prstGeom>
            </p:spPr>
          </p:pic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D432220A-4456-4658-925B-D65A88A3B5A8}"/>
                  </a:ext>
                </a:extLst>
              </p:cNvPr>
              <p:cNvSpPr/>
              <p:nvPr/>
            </p:nvSpPr>
            <p:spPr>
              <a:xfrm>
                <a:off x="1122305" y="3581074"/>
                <a:ext cx="1199864" cy="43688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quaternary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4D7B0F82-00D7-4C94-A4EB-63890FE465AD}"/>
                  </a:ext>
                </a:extLst>
              </p:cNvPr>
              <p:cNvSpPr txBox="1"/>
              <p:nvPr/>
            </p:nvSpPr>
            <p:spPr>
              <a:xfrm>
                <a:off x="425871" y="3598440"/>
                <a:ext cx="863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9.5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31454F3B-02AB-414E-BB7A-B39BD78E5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1249" y="3711102"/>
                <a:ext cx="774259" cy="164606"/>
              </a:xfrm>
              <a:prstGeom prst="rect">
                <a:avLst/>
              </a:prstGeom>
            </p:spPr>
          </p:pic>
        </p:grpSp>
        <p:sp>
          <p:nvSpPr>
            <p:cNvPr id="172" name="Arrow: Down 171">
              <a:extLst>
                <a:ext uri="{FF2B5EF4-FFF2-40B4-BE49-F238E27FC236}">
                  <a16:creationId xmlns:a16="http://schemas.microsoft.com/office/drawing/2014/main" id="{FCB2F550-0A95-4EC5-8CCE-185D7BC6AC97}"/>
                </a:ext>
              </a:extLst>
            </p:cNvPr>
            <p:cNvSpPr/>
            <p:nvPr/>
          </p:nvSpPr>
          <p:spPr>
            <a:xfrm>
              <a:off x="6246154" y="4446573"/>
              <a:ext cx="182880" cy="182880"/>
            </a:xfrm>
            <a:prstGeom prst="downArrow">
              <a:avLst>
                <a:gd name="adj1" fmla="val 32609"/>
                <a:gd name="adj2" fmla="val 54596"/>
              </a:avLst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B7125668-9C7B-4955-A459-EFCD1246D5EA}"/>
              </a:ext>
            </a:extLst>
          </p:cNvPr>
          <p:cNvSpPr/>
          <p:nvPr/>
        </p:nvSpPr>
        <p:spPr>
          <a:xfrm>
            <a:off x="3193042" y="5142034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EC3EF06-A67C-475E-AA01-60BAD8412456}"/>
              </a:ext>
            </a:extLst>
          </p:cNvPr>
          <p:cNvSpPr/>
          <p:nvPr/>
        </p:nvSpPr>
        <p:spPr>
          <a:xfrm>
            <a:off x="9060671" y="5135838"/>
            <a:ext cx="362129" cy="309524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Block-Max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WAND &amp; </a:t>
            </a:r>
            <a:r>
              <a:rPr lang="en-US" dirty="0" err="1">
                <a:cs typeface="Calibri"/>
              </a:rPr>
              <a:t>MaxScore</a:t>
            </a:r>
            <a:r>
              <a:rPr lang="en-US" dirty="0">
                <a:cs typeface="Calibri"/>
              </a:rPr>
              <a:t> variants employ UBs at a finer granularity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Calibri"/>
              </a:rPr>
              <a:t>Postings-Oriented Blocks (</a:t>
            </a:r>
            <a:r>
              <a:rPr lang="en-US" dirty="0"/>
              <a:t>Ding &amp; </a:t>
            </a:r>
            <a:r>
              <a:rPr lang="en-US" dirty="0" err="1"/>
              <a:t>Suel</a:t>
            </a:r>
            <a:r>
              <a:rPr lang="en-US" dirty="0"/>
              <a:t>, 2011</a:t>
            </a:r>
            <a:r>
              <a:rPr lang="en-US" dirty="0">
                <a:cs typeface="Calibri"/>
              </a:rPr>
              <a:t>; </a:t>
            </a:r>
            <a:r>
              <a:rPr lang="en-US" dirty="0"/>
              <a:t>Chakrabarti et al., 2011)</a:t>
            </a:r>
            <a:endParaRPr lang="en-US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Pro: Simple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Con: Unaligned blocks; complex access logic!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cs typeface="Calibri"/>
              </a:rPr>
              <a:t>DocID</a:t>
            </a:r>
            <a:r>
              <a:rPr lang="en-US" dirty="0">
                <a:cs typeface="Calibri"/>
              </a:rPr>
              <a:t>-Oriented (</a:t>
            </a:r>
            <a:r>
              <a:rPr lang="en-US" dirty="0" err="1"/>
              <a:t>Dimopoulos</a:t>
            </a:r>
            <a:r>
              <a:rPr lang="en-US" dirty="0"/>
              <a:t> et al., 2013)</a:t>
            </a:r>
            <a:endParaRPr lang="en-US" dirty="0">
              <a:cs typeface="Calibri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Pro: aligned blocks; very fast access!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cs typeface="Calibri"/>
              </a:rPr>
              <a:t>Con: Potential high footprint for sparse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So, how can ColBERT do interaction at scale?</a:t>
            </a:r>
            <a:br>
              <a:rPr lang="en-US" dirty="0"/>
            </a:br>
            <a:r>
              <a:rPr lang="en-US" sz="2400" b="1" dirty="0"/>
              <a:t>A naïve, but pretty good answer: TAAT (Term-At-A-Time scoring)</a:t>
            </a:r>
            <a:endParaRPr lang="en-US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7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25</a:t>
            </a:fld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60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26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2687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27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719DB45B-7D7B-45CD-92D1-8F7F7EB667A6}"/>
              </a:ext>
            </a:extLst>
          </p:cNvPr>
          <p:cNvSpPr/>
          <p:nvPr/>
        </p:nvSpPr>
        <p:spPr>
          <a:xfrm>
            <a:off x="2034830" y="3754120"/>
            <a:ext cx="4422593" cy="818624"/>
          </a:xfrm>
          <a:prstGeom prst="wedgeRoundRectCallout">
            <a:avLst>
              <a:gd name="adj1" fmla="val -58669"/>
              <a:gd name="adj2" fmla="val -16779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Indexed for fast vector-similarity search.</a:t>
            </a:r>
          </a:p>
          <a:p>
            <a:pPr algn="ctr"/>
            <a:r>
              <a:rPr lang="en-US" dirty="0"/>
              <a:t>We use Facebook’s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faiss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32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28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502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29</a:t>
            </a:fld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051A67-721E-4038-815B-9F89A2AFAF16}"/>
              </a:ext>
            </a:extLst>
          </p:cNvPr>
          <p:cNvGrpSpPr/>
          <p:nvPr/>
        </p:nvGrpSpPr>
        <p:grpSpPr>
          <a:xfrm>
            <a:off x="5250358" y="4558122"/>
            <a:ext cx="1506881" cy="1439152"/>
            <a:chOff x="5250358" y="4558122"/>
            <a:chExt cx="1506881" cy="14391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9F9EAA-0827-4E97-93A1-331FD4BCEB4C}"/>
                </a:ext>
              </a:extLst>
            </p:cNvPr>
            <p:cNvSpPr/>
            <p:nvPr/>
          </p:nvSpPr>
          <p:spPr>
            <a:xfrm>
              <a:off x="5307256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167AC0-B2BF-4640-A5B5-562108F25A37}"/>
                </a:ext>
              </a:extLst>
            </p:cNvPr>
            <p:cNvSpPr/>
            <p:nvPr/>
          </p:nvSpPr>
          <p:spPr>
            <a:xfrm>
              <a:off x="5805967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0AF200-B47E-463E-B42A-276C396298A9}"/>
                </a:ext>
              </a:extLst>
            </p:cNvPr>
            <p:cNvSpPr/>
            <p:nvPr/>
          </p:nvSpPr>
          <p:spPr>
            <a:xfrm>
              <a:off x="5307256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FCB8FE-A899-43D6-A776-B2CF2A6E4242}"/>
                </a:ext>
              </a:extLst>
            </p:cNvPr>
            <p:cNvSpPr/>
            <p:nvPr/>
          </p:nvSpPr>
          <p:spPr>
            <a:xfrm>
              <a:off x="5805967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77642C-D4FA-4881-A7F1-48B9879399AE}"/>
                </a:ext>
              </a:extLst>
            </p:cNvPr>
            <p:cNvSpPr/>
            <p:nvPr/>
          </p:nvSpPr>
          <p:spPr>
            <a:xfrm>
              <a:off x="5307256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5007ED-059A-42C8-83CF-4F48C8BABD4F}"/>
                </a:ext>
              </a:extLst>
            </p:cNvPr>
            <p:cNvSpPr/>
            <p:nvPr/>
          </p:nvSpPr>
          <p:spPr>
            <a:xfrm>
              <a:off x="5805967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A926C9-8C41-4D22-B0D5-3EAEEFA1E813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V="1">
              <a:off x="5473493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7AC8A6-4557-4B8C-A5D0-6C2ECA4F119C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F6C759-2BB3-472C-AD7C-02D39AF7260A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C27684-B9D3-4DED-A4C9-3D80FA227583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5972204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A61D0C-FFE2-45E5-B26A-990D0BB7230A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5473493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7175D4-ACA6-4DDA-B570-8F42EB528284}"/>
                </a:ext>
              </a:extLst>
            </p:cNvPr>
            <p:cNvCxnSpPr>
              <a:cxnSpLocks/>
              <a:stCxn id="11" idx="0"/>
              <a:endCxn id="9" idx="2"/>
            </p:cNvCxnSpPr>
            <p:nvPr/>
          </p:nvCxnSpPr>
          <p:spPr>
            <a:xfrm flipV="1">
              <a:off x="5972204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3E8AC9-8345-4244-9745-CF6E7D57BEBB}"/>
                </a:ext>
              </a:extLst>
            </p:cNvPr>
            <p:cNvCxnSpPr>
              <a:cxnSpLocks/>
              <a:stCxn id="10" idx="0"/>
              <a:endCxn id="9" idx="2"/>
            </p:cNvCxnSpPr>
            <p:nvPr/>
          </p:nvCxnSpPr>
          <p:spPr>
            <a:xfrm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586D26-EA3B-431C-9AFD-BEA90FCD3FE4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H="1"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93B75E-84F6-417E-92BD-D9A6F95F697F}"/>
                </a:ext>
              </a:extLst>
            </p:cNvPr>
            <p:cNvSpPr/>
            <p:nvPr/>
          </p:nvSpPr>
          <p:spPr>
            <a:xfrm>
              <a:off x="6304676" y="4563875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A2B9B30-CBFB-4C41-9D66-D09AF6F66475}"/>
                </a:ext>
              </a:extLst>
            </p:cNvPr>
            <p:cNvSpPr/>
            <p:nvPr/>
          </p:nvSpPr>
          <p:spPr>
            <a:xfrm>
              <a:off x="6304676" y="497485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F1D3FBD-3C75-48BE-AB7A-23C35F8FDBEA}"/>
                </a:ext>
              </a:extLst>
            </p:cNvPr>
            <p:cNvSpPr/>
            <p:nvPr/>
          </p:nvSpPr>
          <p:spPr>
            <a:xfrm>
              <a:off x="6304676" y="538583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2E9F91-CEB0-4CC1-B0EB-506EE767CD7F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6470913" y="5141094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6039DB-EBAD-4A4D-B157-3AEDE32D93D3}"/>
                </a:ext>
              </a:extLst>
            </p:cNvPr>
            <p:cNvCxnSpPr>
              <a:cxnSpLocks/>
              <a:stCxn id="23" idx="0"/>
              <a:endCxn id="22" idx="2"/>
            </p:cNvCxnSpPr>
            <p:nvPr/>
          </p:nvCxnSpPr>
          <p:spPr>
            <a:xfrm flipV="1">
              <a:off x="6470913" y="4730113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090A1-4618-463D-9B50-AA2E6532EAA1}"/>
                </a:ext>
              </a:extLst>
            </p:cNvPr>
            <p:cNvCxnSpPr>
              <a:cxnSpLocks/>
              <a:stCxn id="10" idx="0"/>
              <a:endCxn id="22" idx="2"/>
            </p:cNvCxnSpPr>
            <p:nvPr/>
          </p:nvCxnSpPr>
          <p:spPr>
            <a:xfrm flipV="1">
              <a:off x="5473493" y="4730113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A0EF69-85C6-49CE-9C1E-DABADF44820E}"/>
                </a:ext>
              </a:extLst>
            </p:cNvPr>
            <p:cNvCxnSpPr>
              <a:cxnSpLocks/>
              <a:stCxn id="12" idx="0"/>
              <a:endCxn id="23" idx="2"/>
            </p:cNvCxnSpPr>
            <p:nvPr/>
          </p:nvCxnSpPr>
          <p:spPr>
            <a:xfrm flipV="1">
              <a:off x="5473493" y="5141095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79A273-15DF-4BF1-9A49-699FE870AF99}"/>
                </a:ext>
              </a:extLst>
            </p:cNvPr>
            <p:cNvCxnSpPr>
              <a:cxnSpLocks/>
              <a:stCxn id="13" idx="0"/>
              <a:endCxn id="23" idx="2"/>
            </p:cNvCxnSpPr>
            <p:nvPr/>
          </p:nvCxnSpPr>
          <p:spPr>
            <a:xfrm flipV="1">
              <a:off x="5972205" y="5141095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C35C71-9CDB-4A84-97BE-D5F0CD0E5662}"/>
                </a:ext>
              </a:extLst>
            </p:cNvPr>
            <p:cNvCxnSpPr>
              <a:cxnSpLocks/>
              <a:stCxn id="24" idx="0"/>
              <a:endCxn id="11" idx="2"/>
            </p:cNvCxnSpPr>
            <p:nvPr/>
          </p:nvCxnSpPr>
          <p:spPr>
            <a:xfrm flipH="1" flipV="1">
              <a:off x="5972205" y="5135342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B9AD09-A45F-43AC-8770-1BAAF62CAE5C}"/>
                </a:ext>
              </a:extLst>
            </p:cNvPr>
            <p:cNvCxnSpPr>
              <a:cxnSpLocks/>
              <a:stCxn id="24" idx="0"/>
              <a:endCxn id="10" idx="2"/>
            </p:cNvCxnSpPr>
            <p:nvPr/>
          </p:nvCxnSpPr>
          <p:spPr>
            <a:xfrm flipH="1" flipV="1">
              <a:off x="5473493" y="5135342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EAD491-6BD1-400E-9E01-92FB9A79E32E}"/>
                </a:ext>
              </a:extLst>
            </p:cNvPr>
            <p:cNvCxnSpPr>
              <a:cxnSpLocks/>
              <a:stCxn id="23" idx="0"/>
              <a:endCxn id="9" idx="2"/>
            </p:cNvCxnSpPr>
            <p:nvPr/>
          </p:nvCxnSpPr>
          <p:spPr>
            <a:xfrm flipH="1" flipV="1">
              <a:off x="5972205" y="4724359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347BF2-1424-4D5C-887E-B7218BEC8B0D}"/>
                </a:ext>
              </a:extLst>
            </p:cNvPr>
            <p:cNvCxnSpPr>
              <a:cxnSpLocks/>
              <a:stCxn id="23" idx="0"/>
              <a:endCxn id="8" idx="2"/>
            </p:cNvCxnSpPr>
            <p:nvPr/>
          </p:nvCxnSpPr>
          <p:spPr>
            <a:xfrm flipH="1" flipV="1">
              <a:off x="5473493" y="4724359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772892-CBE0-4355-93B5-FD5F0307F9FC}"/>
                </a:ext>
              </a:extLst>
            </p:cNvPr>
            <p:cNvCxnSpPr>
              <a:cxnSpLocks/>
              <a:stCxn id="11" idx="0"/>
              <a:endCxn id="22" idx="2"/>
            </p:cNvCxnSpPr>
            <p:nvPr/>
          </p:nvCxnSpPr>
          <p:spPr>
            <a:xfrm flipV="1">
              <a:off x="5972205" y="4730113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1E0278-D777-4CA1-A9DE-D8443F36AA23}"/>
                </a:ext>
              </a:extLst>
            </p:cNvPr>
            <p:cNvSpPr txBox="1"/>
            <p:nvPr/>
          </p:nvSpPr>
          <p:spPr>
            <a:xfrm>
              <a:off x="5250358" y="553560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7287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Outline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b="1" dirty="0"/>
              <a:t>ColBERT</a:t>
            </a:r>
            <a:r>
              <a:rPr lang="en-US" dirty="0"/>
              <a:t> &amp; Connections to Prior Research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b="1" dirty="0"/>
              <a:t>ColBERTv2</a:t>
            </a:r>
            <a:r>
              <a:rPr lang="en-US" dirty="0"/>
              <a:t> &amp; </a:t>
            </a:r>
            <a:r>
              <a:rPr lang="en-US" b="1" dirty="0"/>
              <a:t>PLAID</a:t>
            </a:r>
            <a:r>
              <a:rPr lang="en-US" dirty="0"/>
              <a:t>: More efficient late interaction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b="1" dirty="0"/>
              <a:t>Benchmarking</a:t>
            </a:r>
            <a:r>
              <a:rPr lang="en-US" dirty="0"/>
              <a:t> tradeoffs in IR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The </a:t>
            </a:r>
            <a:r>
              <a:rPr lang="en-US" b="1" dirty="0" err="1"/>
              <a:t>DSPy</a:t>
            </a:r>
            <a:r>
              <a:rPr lang="en-US" b="1" dirty="0"/>
              <a:t> Framework</a:t>
            </a:r>
            <a:r>
              <a:rPr lang="en-US" dirty="0"/>
              <a:t>: multi-stage retrieval-based NLP systems</a:t>
            </a:r>
          </a:p>
        </p:txBody>
      </p:sp>
    </p:spTree>
    <p:extLst>
      <p:ext uri="{BB962C8B-B14F-4D97-AF65-F5344CB8AC3E}">
        <p14:creationId xmlns:p14="http://schemas.microsoft.com/office/powerpoint/2010/main" val="7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30</a:t>
            </a:fld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051A67-721E-4038-815B-9F89A2AFAF16}"/>
              </a:ext>
            </a:extLst>
          </p:cNvPr>
          <p:cNvGrpSpPr/>
          <p:nvPr/>
        </p:nvGrpSpPr>
        <p:grpSpPr>
          <a:xfrm>
            <a:off x="5250358" y="4558122"/>
            <a:ext cx="1506881" cy="1439152"/>
            <a:chOff x="5250358" y="4558122"/>
            <a:chExt cx="1506881" cy="14391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9F9EAA-0827-4E97-93A1-331FD4BCEB4C}"/>
                </a:ext>
              </a:extLst>
            </p:cNvPr>
            <p:cNvSpPr/>
            <p:nvPr/>
          </p:nvSpPr>
          <p:spPr>
            <a:xfrm>
              <a:off x="5307256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167AC0-B2BF-4640-A5B5-562108F25A37}"/>
                </a:ext>
              </a:extLst>
            </p:cNvPr>
            <p:cNvSpPr/>
            <p:nvPr/>
          </p:nvSpPr>
          <p:spPr>
            <a:xfrm>
              <a:off x="5805967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0AF200-B47E-463E-B42A-276C396298A9}"/>
                </a:ext>
              </a:extLst>
            </p:cNvPr>
            <p:cNvSpPr/>
            <p:nvPr/>
          </p:nvSpPr>
          <p:spPr>
            <a:xfrm>
              <a:off x="5307256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FCB8FE-A899-43D6-A776-B2CF2A6E4242}"/>
                </a:ext>
              </a:extLst>
            </p:cNvPr>
            <p:cNvSpPr/>
            <p:nvPr/>
          </p:nvSpPr>
          <p:spPr>
            <a:xfrm>
              <a:off x="5805967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77642C-D4FA-4881-A7F1-48B9879399AE}"/>
                </a:ext>
              </a:extLst>
            </p:cNvPr>
            <p:cNvSpPr/>
            <p:nvPr/>
          </p:nvSpPr>
          <p:spPr>
            <a:xfrm>
              <a:off x="5307256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5007ED-059A-42C8-83CF-4F48C8BABD4F}"/>
                </a:ext>
              </a:extLst>
            </p:cNvPr>
            <p:cNvSpPr/>
            <p:nvPr/>
          </p:nvSpPr>
          <p:spPr>
            <a:xfrm>
              <a:off x="5805967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A926C9-8C41-4D22-B0D5-3EAEEFA1E813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V="1">
              <a:off x="5473493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7AC8A6-4557-4B8C-A5D0-6C2ECA4F119C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F6C759-2BB3-472C-AD7C-02D39AF7260A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C27684-B9D3-4DED-A4C9-3D80FA227583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5972204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A61D0C-FFE2-45E5-B26A-990D0BB7230A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5473493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7175D4-ACA6-4DDA-B570-8F42EB528284}"/>
                </a:ext>
              </a:extLst>
            </p:cNvPr>
            <p:cNvCxnSpPr>
              <a:cxnSpLocks/>
              <a:stCxn id="11" idx="0"/>
              <a:endCxn id="9" idx="2"/>
            </p:cNvCxnSpPr>
            <p:nvPr/>
          </p:nvCxnSpPr>
          <p:spPr>
            <a:xfrm flipV="1">
              <a:off x="5972204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3E8AC9-8345-4244-9745-CF6E7D57BEBB}"/>
                </a:ext>
              </a:extLst>
            </p:cNvPr>
            <p:cNvCxnSpPr>
              <a:cxnSpLocks/>
              <a:stCxn id="10" idx="0"/>
              <a:endCxn id="9" idx="2"/>
            </p:cNvCxnSpPr>
            <p:nvPr/>
          </p:nvCxnSpPr>
          <p:spPr>
            <a:xfrm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586D26-EA3B-431C-9AFD-BEA90FCD3FE4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H="1"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93B75E-84F6-417E-92BD-D9A6F95F697F}"/>
                </a:ext>
              </a:extLst>
            </p:cNvPr>
            <p:cNvSpPr/>
            <p:nvPr/>
          </p:nvSpPr>
          <p:spPr>
            <a:xfrm>
              <a:off x="6304676" y="4563875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A2B9B30-CBFB-4C41-9D66-D09AF6F66475}"/>
                </a:ext>
              </a:extLst>
            </p:cNvPr>
            <p:cNvSpPr/>
            <p:nvPr/>
          </p:nvSpPr>
          <p:spPr>
            <a:xfrm>
              <a:off x="6304676" y="497485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F1D3FBD-3C75-48BE-AB7A-23C35F8FDBEA}"/>
                </a:ext>
              </a:extLst>
            </p:cNvPr>
            <p:cNvSpPr/>
            <p:nvPr/>
          </p:nvSpPr>
          <p:spPr>
            <a:xfrm>
              <a:off x="6304676" y="538583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2E9F91-CEB0-4CC1-B0EB-506EE767CD7F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6470913" y="5141094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6039DB-EBAD-4A4D-B157-3AEDE32D93D3}"/>
                </a:ext>
              </a:extLst>
            </p:cNvPr>
            <p:cNvCxnSpPr>
              <a:cxnSpLocks/>
              <a:stCxn id="23" idx="0"/>
              <a:endCxn id="22" idx="2"/>
            </p:cNvCxnSpPr>
            <p:nvPr/>
          </p:nvCxnSpPr>
          <p:spPr>
            <a:xfrm flipV="1">
              <a:off x="6470913" y="4730113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090A1-4618-463D-9B50-AA2E6532EAA1}"/>
                </a:ext>
              </a:extLst>
            </p:cNvPr>
            <p:cNvCxnSpPr>
              <a:cxnSpLocks/>
              <a:stCxn id="10" idx="0"/>
              <a:endCxn id="22" idx="2"/>
            </p:cNvCxnSpPr>
            <p:nvPr/>
          </p:nvCxnSpPr>
          <p:spPr>
            <a:xfrm flipV="1">
              <a:off x="5473493" y="4730113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A0EF69-85C6-49CE-9C1E-DABADF44820E}"/>
                </a:ext>
              </a:extLst>
            </p:cNvPr>
            <p:cNvCxnSpPr>
              <a:cxnSpLocks/>
              <a:stCxn id="12" idx="0"/>
              <a:endCxn id="23" idx="2"/>
            </p:cNvCxnSpPr>
            <p:nvPr/>
          </p:nvCxnSpPr>
          <p:spPr>
            <a:xfrm flipV="1">
              <a:off x="5473493" y="5141095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79A273-15DF-4BF1-9A49-699FE870AF99}"/>
                </a:ext>
              </a:extLst>
            </p:cNvPr>
            <p:cNvCxnSpPr>
              <a:cxnSpLocks/>
              <a:stCxn id="13" idx="0"/>
              <a:endCxn id="23" idx="2"/>
            </p:cNvCxnSpPr>
            <p:nvPr/>
          </p:nvCxnSpPr>
          <p:spPr>
            <a:xfrm flipV="1">
              <a:off x="5972205" y="5141095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C35C71-9CDB-4A84-97BE-D5F0CD0E5662}"/>
                </a:ext>
              </a:extLst>
            </p:cNvPr>
            <p:cNvCxnSpPr>
              <a:cxnSpLocks/>
              <a:stCxn id="24" idx="0"/>
              <a:endCxn id="11" idx="2"/>
            </p:cNvCxnSpPr>
            <p:nvPr/>
          </p:nvCxnSpPr>
          <p:spPr>
            <a:xfrm flipH="1" flipV="1">
              <a:off x="5972205" y="5135342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B9AD09-A45F-43AC-8770-1BAAF62CAE5C}"/>
                </a:ext>
              </a:extLst>
            </p:cNvPr>
            <p:cNvCxnSpPr>
              <a:cxnSpLocks/>
              <a:stCxn id="24" idx="0"/>
              <a:endCxn id="10" idx="2"/>
            </p:cNvCxnSpPr>
            <p:nvPr/>
          </p:nvCxnSpPr>
          <p:spPr>
            <a:xfrm flipH="1" flipV="1">
              <a:off x="5473493" y="5135342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EAD491-6BD1-400E-9E01-92FB9A79E32E}"/>
                </a:ext>
              </a:extLst>
            </p:cNvPr>
            <p:cNvCxnSpPr>
              <a:cxnSpLocks/>
              <a:stCxn id="23" idx="0"/>
              <a:endCxn id="9" idx="2"/>
            </p:cNvCxnSpPr>
            <p:nvPr/>
          </p:nvCxnSpPr>
          <p:spPr>
            <a:xfrm flipH="1" flipV="1">
              <a:off x="5972205" y="4724359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347BF2-1424-4D5C-887E-B7218BEC8B0D}"/>
                </a:ext>
              </a:extLst>
            </p:cNvPr>
            <p:cNvCxnSpPr>
              <a:cxnSpLocks/>
              <a:stCxn id="23" idx="0"/>
              <a:endCxn id="8" idx="2"/>
            </p:cNvCxnSpPr>
            <p:nvPr/>
          </p:nvCxnSpPr>
          <p:spPr>
            <a:xfrm flipH="1" flipV="1">
              <a:off x="5473493" y="4724359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772892-CBE0-4355-93B5-FD5F0307F9FC}"/>
                </a:ext>
              </a:extLst>
            </p:cNvPr>
            <p:cNvCxnSpPr>
              <a:cxnSpLocks/>
              <a:stCxn id="11" idx="0"/>
              <a:endCxn id="22" idx="2"/>
            </p:cNvCxnSpPr>
            <p:nvPr/>
          </p:nvCxnSpPr>
          <p:spPr>
            <a:xfrm flipV="1">
              <a:off x="5972205" y="4730113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1E0278-D777-4CA1-A9DE-D8443F36AA23}"/>
                </a:ext>
              </a:extLst>
            </p:cNvPr>
            <p:cNvSpPr txBox="1"/>
            <p:nvPr/>
          </p:nvSpPr>
          <p:spPr>
            <a:xfrm>
              <a:off x="5250358" y="553560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B4BD6888-CA94-4EBC-8E7D-7D549739AC4A}"/>
              </a:ext>
            </a:extLst>
          </p:cNvPr>
          <p:cNvCxnSpPr>
            <a:cxnSpLocks/>
            <a:stCxn id="8" idx="0"/>
            <a:endCxn id="113" idx="2"/>
          </p:cNvCxnSpPr>
          <p:nvPr/>
        </p:nvCxnSpPr>
        <p:spPr>
          <a:xfrm rot="16200000" flipV="1">
            <a:off x="4071566" y="3156194"/>
            <a:ext cx="1962423" cy="841433"/>
          </a:xfrm>
          <a:prstGeom prst="curvedConnector3">
            <a:avLst>
              <a:gd name="adj1" fmla="val 36449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D5BC5FE5-66C5-444B-B916-2065090F4C5B}"/>
              </a:ext>
            </a:extLst>
          </p:cNvPr>
          <p:cNvCxnSpPr>
            <a:cxnSpLocks/>
            <a:stCxn id="8" idx="0"/>
            <a:endCxn id="128" idx="2"/>
          </p:cNvCxnSpPr>
          <p:nvPr/>
        </p:nvCxnSpPr>
        <p:spPr>
          <a:xfrm rot="5400000" flipH="1" flipV="1">
            <a:off x="6045845" y="2023348"/>
            <a:ext cx="1962423" cy="310712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84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31</a:t>
            </a:fld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051A67-721E-4038-815B-9F89A2AFAF16}"/>
              </a:ext>
            </a:extLst>
          </p:cNvPr>
          <p:cNvGrpSpPr/>
          <p:nvPr/>
        </p:nvGrpSpPr>
        <p:grpSpPr>
          <a:xfrm>
            <a:off x="5250358" y="4558122"/>
            <a:ext cx="1506881" cy="1439152"/>
            <a:chOff x="5250358" y="4558122"/>
            <a:chExt cx="1506881" cy="14391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9F9EAA-0827-4E97-93A1-331FD4BCEB4C}"/>
                </a:ext>
              </a:extLst>
            </p:cNvPr>
            <p:cNvSpPr/>
            <p:nvPr/>
          </p:nvSpPr>
          <p:spPr>
            <a:xfrm>
              <a:off x="5307256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167AC0-B2BF-4640-A5B5-562108F25A37}"/>
                </a:ext>
              </a:extLst>
            </p:cNvPr>
            <p:cNvSpPr/>
            <p:nvPr/>
          </p:nvSpPr>
          <p:spPr>
            <a:xfrm>
              <a:off x="5805967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0AF200-B47E-463E-B42A-276C396298A9}"/>
                </a:ext>
              </a:extLst>
            </p:cNvPr>
            <p:cNvSpPr/>
            <p:nvPr/>
          </p:nvSpPr>
          <p:spPr>
            <a:xfrm>
              <a:off x="5307256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FCB8FE-A899-43D6-A776-B2CF2A6E4242}"/>
                </a:ext>
              </a:extLst>
            </p:cNvPr>
            <p:cNvSpPr/>
            <p:nvPr/>
          </p:nvSpPr>
          <p:spPr>
            <a:xfrm>
              <a:off x="5805967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77642C-D4FA-4881-A7F1-48B9879399AE}"/>
                </a:ext>
              </a:extLst>
            </p:cNvPr>
            <p:cNvSpPr/>
            <p:nvPr/>
          </p:nvSpPr>
          <p:spPr>
            <a:xfrm>
              <a:off x="5307256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5007ED-059A-42C8-83CF-4F48C8BABD4F}"/>
                </a:ext>
              </a:extLst>
            </p:cNvPr>
            <p:cNvSpPr/>
            <p:nvPr/>
          </p:nvSpPr>
          <p:spPr>
            <a:xfrm>
              <a:off x="5805967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A926C9-8C41-4D22-B0D5-3EAEEFA1E813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V="1">
              <a:off x="5473493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7AC8A6-4557-4B8C-A5D0-6C2ECA4F119C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F6C759-2BB3-472C-AD7C-02D39AF7260A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C27684-B9D3-4DED-A4C9-3D80FA227583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5972204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A61D0C-FFE2-45E5-B26A-990D0BB7230A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5473493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7175D4-ACA6-4DDA-B570-8F42EB528284}"/>
                </a:ext>
              </a:extLst>
            </p:cNvPr>
            <p:cNvCxnSpPr>
              <a:cxnSpLocks/>
              <a:stCxn id="11" idx="0"/>
              <a:endCxn id="9" idx="2"/>
            </p:cNvCxnSpPr>
            <p:nvPr/>
          </p:nvCxnSpPr>
          <p:spPr>
            <a:xfrm flipV="1">
              <a:off x="5972204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3E8AC9-8345-4244-9745-CF6E7D57BEBB}"/>
                </a:ext>
              </a:extLst>
            </p:cNvPr>
            <p:cNvCxnSpPr>
              <a:cxnSpLocks/>
              <a:stCxn id="10" idx="0"/>
              <a:endCxn id="9" idx="2"/>
            </p:cNvCxnSpPr>
            <p:nvPr/>
          </p:nvCxnSpPr>
          <p:spPr>
            <a:xfrm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586D26-EA3B-431C-9AFD-BEA90FCD3FE4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H="1"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93B75E-84F6-417E-92BD-D9A6F95F697F}"/>
                </a:ext>
              </a:extLst>
            </p:cNvPr>
            <p:cNvSpPr/>
            <p:nvPr/>
          </p:nvSpPr>
          <p:spPr>
            <a:xfrm>
              <a:off x="6304676" y="4563875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A2B9B30-CBFB-4C41-9D66-D09AF6F66475}"/>
                </a:ext>
              </a:extLst>
            </p:cNvPr>
            <p:cNvSpPr/>
            <p:nvPr/>
          </p:nvSpPr>
          <p:spPr>
            <a:xfrm>
              <a:off x="6304676" y="497485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F1D3FBD-3C75-48BE-AB7A-23C35F8FDBEA}"/>
                </a:ext>
              </a:extLst>
            </p:cNvPr>
            <p:cNvSpPr/>
            <p:nvPr/>
          </p:nvSpPr>
          <p:spPr>
            <a:xfrm>
              <a:off x="6304676" y="538583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2E9F91-CEB0-4CC1-B0EB-506EE767CD7F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6470913" y="5141094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6039DB-EBAD-4A4D-B157-3AEDE32D93D3}"/>
                </a:ext>
              </a:extLst>
            </p:cNvPr>
            <p:cNvCxnSpPr>
              <a:cxnSpLocks/>
              <a:stCxn id="23" idx="0"/>
              <a:endCxn id="22" idx="2"/>
            </p:cNvCxnSpPr>
            <p:nvPr/>
          </p:nvCxnSpPr>
          <p:spPr>
            <a:xfrm flipV="1">
              <a:off x="6470913" y="4730113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090A1-4618-463D-9B50-AA2E6532EAA1}"/>
                </a:ext>
              </a:extLst>
            </p:cNvPr>
            <p:cNvCxnSpPr>
              <a:cxnSpLocks/>
              <a:stCxn id="10" idx="0"/>
              <a:endCxn id="22" idx="2"/>
            </p:cNvCxnSpPr>
            <p:nvPr/>
          </p:nvCxnSpPr>
          <p:spPr>
            <a:xfrm flipV="1">
              <a:off x="5473493" y="4730113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A0EF69-85C6-49CE-9C1E-DABADF44820E}"/>
                </a:ext>
              </a:extLst>
            </p:cNvPr>
            <p:cNvCxnSpPr>
              <a:cxnSpLocks/>
              <a:stCxn id="12" idx="0"/>
              <a:endCxn id="23" idx="2"/>
            </p:cNvCxnSpPr>
            <p:nvPr/>
          </p:nvCxnSpPr>
          <p:spPr>
            <a:xfrm flipV="1">
              <a:off x="5473493" y="5141095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79A273-15DF-4BF1-9A49-699FE870AF99}"/>
                </a:ext>
              </a:extLst>
            </p:cNvPr>
            <p:cNvCxnSpPr>
              <a:cxnSpLocks/>
              <a:stCxn id="13" idx="0"/>
              <a:endCxn id="23" idx="2"/>
            </p:cNvCxnSpPr>
            <p:nvPr/>
          </p:nvCxnSpPr>
          <p:spPr>
            <a:xfrm flipV="1">
              <a:off x="5972205" y="5141095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C35C71-9CDB-4A84-97BE-D5F0CD0E5662}"/>
                </a:ext>
              </a:extLst>
            </p:cNvPr>
            <p:cNvCxnSpPr>
              <a:cxnSpLocks/>
              <a:stCxn id="24" idx="0"/>
              <a:endCxn id="11" idx="2"/>
            </p:cNvCxnSpPr>
            <p:nvPr/>
          </p:nvCxnSpPr>
          <p:spPr>
            <a:xfrm flipH="1" flipV="1">
              <a:off x="5972205" y="5135342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B9AD09-A45F-43AC-8770-1BAAF62CAE5C}"/>
                </a:ext>
              </a:extLst>
            </p:cNvPr>
            <p:cNvCxnSpPr>
              <a:cxnSpLocks/>
              <a:stCxn id="24" idx="0"/>
              <a:endCxn id="10" idx="2"/>
            </p:cNvCxnSpPr>
            <p:nvPr/>
          </p:nvCxnSpPr>
          <p:spPr>
            <a:xfrm flipH="1" flipV="1">
              <a:off x="5473493" y="5135342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EAD491-6BD1-400E-9E01-92FB9A79E32E}"/>
                </a:ext>
              </a:extLst>
            </p:cNvPr>
            <p:cNvCxnSpPr>
              <a:cxnSpLocks/>
              <a:stCxn id="23" idx="0"/>
              <a:endCxn id="9" idx="2"/>
            </p:cNvCxnSpPr>
            <p:nvPr/>
          </p:nvCxnSpPr>
          <p:spPr>
            <a:xfrm flipH="1" flipV="1">
              <a:off x="5972205" y="4724359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347BF2-1424-4D5C-887E-B7218BEC8B0D}"/>
                </a:ext>
              </a:extLst>
            </p:cNvPr>
            <p:cNvCxnSpPr>
              <a:cxnSpLocks/>
              <a:stCxn id="23" idx="0"/>
              <a:endCxn id="8" idx="2"/>
            </p:cNvCxnSpPr>
            <p:nvPr/>
          </p:nvCxnSpPr>
          <p:spPr>
            <a:xfrm flipH="1" flipV="1">
              <a:off x="5473493" y="4724359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772892-CBE0-4355-93B5-FD5F0307F9FC}"/>
                </a:ext>
              </a:extLst>
            </p:cNvPr>
            <p:cNvCxnSpPr>
              <a:cxnSpLocks/>
              <a:stCxn id="11" idx="0"/>
              <a:endCxn id="22" idx="2"/>
            </p:cNvCxnSpPr>
            <p:nvPr/>
          </p:nvCxnSpPr>
          <p:spPr>
            <a:xfrm flipV="1">
              <a:off x="5972205" y="4730113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1E0278-D777-4CA1-A9DE-D8443F36AA23}"/>
                </a:ext>
              </a:extLst>
            </p:cNvPr>
            <p:cNvSpPr txBox="1"/>
            <p:nvPr/>
          </p:nvSpPr>
          <p:spPr>
            <a:xfrm>
              <a:off x="5250358" y="553560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B4BD6888-CA94-4EBC-8E7D-7D549739AC4A}"/>
              </a:ext>
            </a:extLst>
          </p:cNvPr>
          <p:cNvCxnSpPr>
            <a:cxnSpLocks/>
            <a:stCxn id="8" idx="0"/>
            <a:endCxn id="113" idx="2"/>
          </p:cNvCxnSpPr>
          <p:nvPr/>
        </p:nvCxnSpPr>
        <p:spPr>
          <a:xfrm rot="16200000" flipV="1">
            <a:off x="4071566" y="3156194"/>
            <a:ext cx="1962423" cy="841433"/>
          </a:xfrm>
          <a:prstGeom prst="curvedConnector3">
            <a:avLst>
              <a:gd name="adj1" fmla="val 36449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D5BC5FE5-66C5-444B-B916-2065090F4C5B}"/>
              </a:ext>
            </a:extLst>
          </p:cNvPr>
          <p:cNvCxnSpPr>
            <a:cxnSpLocks/>
            <a:stCxn id="8" idx="0"/>
            <a:endCxn id="128" idx="2"/>
          </p:cNvCxnSpPr>
          <p:nvPr/>
        </p:nvCxnSpPr>
        <p:spPr>
          <a:xfrm rot="5400000" flipH="1" flipV="1">
            <a:off x="6045845" y="2023348"/>
            <a:ext cx="1962423" cy="310712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3924740A-DDD1-4126-AD37-FD7D5E25AB92}"/>
              </a:ext>
            </a:extLst>
          </p:cNvPr>
          <p:cNvCxnSpPr>
            <a:cxnSpLocks/>
            <a:stCxn id="9" idx="0"/>
            <a:endCxn id="114" idx="2"/>
          </p:cNvCxnSpPr>
          <p:nvPr/>
        </p:nvCxnSpPr>
        <p:spPr>
          <a:xfrm rot="16200000" flipV="1">
            <a:off x="4570277" y="3156194"/>
            <a:ext cx="1962423" cy="841433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Connector: Curved 155">
            <a:extLst>
              <a:ext uri="{FF2B5EF4-FFF2-40B4-BE49-F238E27FC236}">
                <a16:creationId xmlns:a16="http://schemas.microsoft.com/office/drawing/2014/main" id="{6CF9B26F-D580-4640-A1B8-1AA770CF6EDD}"/>
              </a:ext>
            </a:extLst>
          </p:cNvPr>
          <p:cNvCxnSpPr>
            <a:cxnSpLocks/>
            <a:stCxn id="9" idx="0"/>
            <a:endCxn id="132" idx="2"/>
          </p:cNvCxnSpPr>
          <p:nvPr/>
        </p:nvCxnSpPr>
        <p:spPr>
          <a:xfrm rot="5400000" flipH="1" flipV="1">
            <a:off x="6908266" y="1659638"/>
            <a:ext cx="1962423" cy="383454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10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32</a:t>
            </a:fld>
            <a:endParaRPr lang="en-US"/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8051A67-721E-4038-815B-9F89A2AFAF16}"/>
              </a:ext>
            </a:extLst>
          </p:cNvPr>
          <p:cNvGrpSpPr/>
          <p:nvPr/>
        </p:nvGrpSpPr>
        <p:grpSpPr>
          <a:xfrm>
            <a:off x="5250358" y="4558122"/>
            <a:ext cx="1506881" cy="1439152"/>
            <a:chOff x="5250358" y="4558122"/>
            <a:chExt cx="1506881" cy="14391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49F9EAA-0827-4E97-93A1-331FD4BCEB4C}"/>
                </a:ext>
              </a:extLst>
            </p:cNvPr>
            <p:cNvSpPr/>
            <p:nvPr/>
          </p:nvSpPr>
          <p:spPr>
            <a:xfrm>
              <a:off x="5307256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9167AC0-B2BF-4640-A5B5-562108F25A37}"/>
                </a:ext>
              </a:extLst>
            </p:cNvPr>
            <p:cNvSpPr/>
            <p:nvPr/>
          </p:nvSpPr>
          <p:spPr>
            <a:xfrm>
              <a:off x="5805967" y="455812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60AF200-B47E-463E-B42A-276C396298A9}"/>
                </a:ext>
              </a:extLst>
            </p:cNvPr>
            <p:cNvSpPr/>
            <p:nvPr/>
          </p:nvSpPr>
          <p:spPr>
            <a:xfrm>
              <a:off x="5307256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2FCB8FE-A899-43D6-A776-B2CF2A6E4242}"/>
                </a:ext>
              </a:extLst>
            </p:cNvPr>
            <p:cNvSpPr/>
            <p:nvPr/>
          </p:nvSpPr>
          <p:spPr>
            <a:xfrm>
              <a:off x="5805967" y="496910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77642C-D4FA-4881-A7F1-48B9879399AE}"/>
                </a:ext>
              </a:extLst>
            </p:cNvPr>
            <p:cNvSpPr/>
            <p:nvPr/>
          </p:nvSpPr>
          <p:spPr>
            <a:xfrm>
              <a:off x="5307256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45007ED-059A-42C8-83CF-4F48C8BABD4F}"/>
                </a:ext>
              </a:extLst>
            </p:cNvPr>
            <p:cNvSpPr/>
            <p:nvPr/>
          </p:nvSpPr>
          <p:spPr>
            <a:xfrm>
              <a:off x="5805967" y="5380082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A926C9-8C41-4D22-B0D5-3EAEEFA1E813}"/>
                </a:ext>
              </a:extLst>
            </p:cNvPr>
            <p:cNvCxnSpPr>
              <a:cxnSpLocks/>
              <a:stCxn id="12" idx="0"/>
              <a:endCxn id="10" idx="2"/>
            </p:cNvCxnSpPr>
            <p:nvPr/>
          </p:nvCxnSpPr>
          <p:spPr>
            <a:xfrm flipV="1">
              <a:off x="5473493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7AC8A6-4557-4B8C-A5D0-6C2ECA4F119C}"/>
                </a:ext>
              </a:extLst>
            </p:cNvPr>
            <p:cNvCxnSpPr>
              <a:cxnSpLocks/>
              <a:stCxn id="12" idx="0"/>
              <a:endCxn id="11" idx="2"/>
            </p:cNvCxnSpPr>
            <p:nvPr/>
          </p:nvCxnSpPr>
          <p:spPr>
            <a:xfrm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F6C759-2BB3-472C-AD7C-02D39AF7260A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5473493" y="5135341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C27684-B9D3-4DED-A4C9-3D80FA227583}"/>
                </a:ext>
              </a:extLst>
            </p:cNvPr>
            <p:cNvCxnSpPr>
              <a:cxnSpLocks/>
              <a:stCxn id="13" idx="0"/>
              <a:endCxn id="11" idx="2"/>
            </p:cNvCxnSpPr>
            <p:nvPr/>
          </p:nvCxnSpPr>
          <p:spPr>
            <a:xfrm flipV="1">
              <a:off x="5972204" y="5135341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A61D0C-FFE2-45E5-B26A-990D0BB7230A}"/>
                </a:ext>
              </a:extLst>
            </p:cNvPr>
            <p:cNvCxnSpPr>
              <a:cxnSpLocks/>
              <a:stCxn id="10" idx="0"/>
              <a:endCxn id="8" idx="2"/>
            </p:cNvCxnSpPr>
            <p:nvPr/>
          </p:nvCxnSpPr>
          <p:spPr>
            <a:xfrm flipV="1">
              <a:off x="5473493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7175D4-ACA6-4DDA-B570-8F42EB528284}"/>
                </a:ext>
              </a:extLst>
            </p:cNvPr>
            <p:cNvCxnSpPr>
              <a:cxnSpLocks/>
              <a:stCxn id="11" idx="0"/>
              <a:endCxn id="9" idx="2"/>
            </p:cNvCxnSpPr>
            <p:nvPr/>
          </p:nvCxnSpPr>
          <p:spPr>
            <a:xfrm flipV="1">
              <a:off x="5972204" y="4724359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3E8AC9-8345-4244-9745-CF6E7D57BEBB}"/>
                </a:ext>
              </a:extLst>
            </p:cNvPr>
            <p:cNvCxnSpPr>
              <a:cxnSpLocks/>
              <a:stCxn id="10" idx="0"/>
              <a:endCxn id="9" idx="2"/>
            </p:cNvCxnSpPr>
            <p:nvPr/>
          </p:nvCxnSpPr>
          <p:spPr>
            <a:xfrm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586D26-EA3B-431C-9AFD-BEA90FCD3FE4}"/>
                </a:ext>
              </a:extLst>
            </p:cNvPr>
            <p:cNvCxnSpPr>
              <a:cxnSpLocks/>
              <a:stCxn id="11" idx="0"/>
              <a:endCxn id="8" idx="2"/>
            </p:cNvCxnSpPr>
            <p:nvPr/>
          </p:nvCxnSpPr>
          <p:spPr>
            <a:xfrm flipH="1" flipV="1">
              <a:off x="5473493" y="4724359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93B75E-84F6-417E-92BD-D9A6F95F697F}"/>
                </a:ext>
              </a:extLst>
            </p:cNvPr>
            <p:cNvSpPr/>
            <p:nvPr/>
          </p:nvSpPr>
          <p:spPr>
            <a:xfrm>
              <a:off x="6304676" y="4563875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A2B9B30-CBFB-4C41-9D66-D09AF6F66475}"/>
                </a:ext>
              </a:extLst>
            </p:cNvPr>
            <p:cNvSpPr/>
            <p:nvPr/>
          </p:nvSpPr>
          <p:spPr>
            <a:xfrm>
              <a:off x="6304676" y="497485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F1D3FBD-3C75-48BE-AB7A-23C35F8FDBEA}"/>
                </a:ext>
              </a:extLst>
            </p:cNvPr>
            <p:cNvSpPr/>
            <p:nvPr/>
          </p:nvSpPr>
          <p:spPr>
            <a:xfrm>
              <a:off x="6304676" y="538583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2E9F91-CEB0-4CC1-B0EB-506EE767CD7F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V="1">
              <a:off x="6470913" y="5141094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36039DB-EBAD-4A4D-B157-3AEDE32D93D3}"/>
                </a:ext>
              </a:extLst>
            </p:cNvPr>
            <p:cNvCxnSpPr>
              <a:cxnSpLocks/>
              <a:stCxn id="23" idx="0"/>
              <a:endCxn id="22" idx="2"/>
            </p:cNvCxnSpPr>
            <p:nvPr/>
          </p:nvCxnSpPr>
          <p:spPr>
            <a:xfrm flipV="1">
              <a:off x="6470913" y="4730113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0A090A1-4618-463D-9B50-AA2E6532EAA1}"/>
                </a:ext>
              </a:extLst>
            </p:cNvPr>
            <p:cNvCxnSpPr>
              <a:cxnSpLocks/>
              <a:stCxn id="10" idx="0"/>
              <a:endCxn id="22" idx="2"/>
            </p:cNvCxnSpPr>
            <p:nvPr/>
          </p:nvCxnSpPr>
          <p:spPr>
            <a:xfrm flipV="1">
              <a:off x="5473493" y="4730113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A0EF69-85C6-49CE-9C1E-DABADF44820E}"/>
                </a:ext>
              </a:extLst>
            </p:cNvPr>
            <p:cNvCxnSpPr>
              <a:cxnSpLocks/>
              <a:stCxn id="12" idx="0"/>
              <a:endCxn id="23" idx="2"/>
            </p:cNvCxnSpPr>
            <p:nvPr/>
          </p:nvCxnSpPr>
          <p:spPr>
            <a:xfrm flipV="1">
              <a:off x="5473493" y="5141095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879A273-15DF-4BF1-9A49-699FE870AF99}"/>
                </a:ext>
              </a:extLst>
            </p:cNvPr>
            <p:cNvCxnSpPr>
              <a:cxnSpLocks/>
              <a:stCxn id="13" idx="0"/>
              <a:endCxn id="23" idx="2"/>
            </p:cNvCxnSpPr>
            <p:nvPr/>
          </p:nvCxnSpPr>
          <p:spPr>
            <a:xfrm flipV="1">
              <a:off x="5972205" y="5141095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C35C71-9CDB-4A84-97BE-D5F0CD0E5662}"/>
                </a:ext>
              </a:extLst>
            </p:cNvPr>
            <p:cNvCxnSpPr>
              <a:cxnSpLocks/>
              <a:stCxn id="24" idx="0"/>
              <a:endCxn id="11" idx="2"/>
            </p:cNvCxnSpPr>
            <p:nvPr/>
          </p:nvCxnSpPr>
          <p:spPr>
            <a:xfrm flipH="1" flipV="1">
              <a:off x="5972205" y="5135342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B9AD09-A45F-43AC-8770-1BAAF62CAE5C}"/>
                </a:ext>
              </a:extLst>
            </p:cNvPr>
            <p:cNvCxnSpPr>
              <a:cxnSpLocks/>
              <a:stCxn id="24" idx="0"/>
              <a:endCxn id="10" idx="2"/>
            </p:cNvCxnSpPr>
            <p:nvPr/>
          </p:nvCxnSpPr>
          <p:spPr>
            <a:xfrm flipH="1" flipV="1">
              <a:off x="5473493" y="5135342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CEAD491-6BD1-400E-9E01-92FB9A79E32E}"/>
                </a:ext>
              </a:extLst>
            </p:cNvPr>
            <p:cNvCxnSpPr>
              <a:cxnSpLocks/>
              <a:stCxn id="23" idx="0"/>
              <a:endCxn id="9" idx="2"/>
            </p:cNvCxnSpPr>
            <p:nvPr/>
          </p:nvCxnSpPr>
          <p:spPr>
            <a:xfrm flipH="1" flipV="1">
              <a:off x="5972205" y="4724359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347BF2-1424-4D5C-887E-B7218BEC8B0D}"/>
                </a:ext>
              </a:extLst>
            </p:cNvPr>
            <p:cNvCxnSpPr>
              <a:cxnSpLocks/>
              <a:stCxn id="23" idx="0"/>
              <a:endCxn id="8" idx="2"/>
            </p:cNvCxnSpPr>
            <p:nvPr/>
          </p:nvCxnSpPr>
          <p:spPr>
            <a:xfrm flipH="1" flipV="1">
              <a:off x="5473493" y="4724359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D772892-CBE0-4355-93B5-FD5F0307F9FC}"/>
                </a:ext>
              </a:extLst>
            </p:cNvPr>
            <p:cNvCxnSpPr>
              <a:cxnSpLocks/>
              <a:stCxn id="11" idx="0"/>
              <a:endCxn id="22" idx="2"/>
            </p:cNvCxnSpPr>
            <p:nvPr/>
          </p:nvCxnSpPr>
          <p:spPr>
            <a:xfrm flipV="1">
              <a:off x="5972205" y="4730113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1E0278-D777-4CA1-A9DE-D8443F36AA23}"/>
                </a:ext>
              </a:extLst>
            </p:cNvPr>
            <p:cNvSpPr txBox="1"/>
            <p:nvPr/>
          </p:nvSpPr>
          <p:spPr>
            <a:xfrm>
              <a:off x="5250358" y="553560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cxnSp>
        <p:nvCxnSpPr>
          <p:cNvPr id="142" name="Connector: Curved 141">
            <a:extLst>
              <a:ext uri="{FF2B5EF4-FFF2-40B4-BE49-F238E27FC236}">
                <a16:creationId xmlns:a16="http://schemas.microsoft.com/office/drawing/2014/main" id="{B4BD6888-CA94-4EBC-8E7D-7D549739AC4A}"/>
              </a:ext>
            </a:extLst>
          </p:cNvPr>
          <p:cNvCxnSpPr>
            <a:cxnSpLocks/>
            <a:stCxn id="8" idx="0"/>
            <a:endCxn id="113" idx="2"/>
          </p:cNvCxnSpPr>
          <p:nvPr/>
        </p:nvCxnSpPr>
        <p:spPr>
          <a:xfrm rot="16200000" flipV="1">
            <a:off x="4071566" y="3156194"/>
            <a:ext cx="1962423" cy="841433"/>
          </a:xfrm>
          <a:prstGeom prst="curvedConnector3">
            <a:avLst>
              <a:gd name="adj1" fmla="val 36449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Connector: Curved 148">
            <a:extLst>
              <a:ext uri="{FF2B5EF4-FFF2-40B4-BE49-F238E27FC236}">
                <a16:creationId xmlns:a16="http://schemas.microsoft.com/office/drawing/2014/main" id="{D5BC5FE5-66C5-444B-B916-2065090F4C5B}"/>
              </a:ext>
            </a:extLst>
          </p:cNvPr>
          <p:cNvCxnSpPr>
            <a:cxnSpLocks/>
            <a:stCxn id="8" idx="0"/>
            <a:endCxn id="128" idx="2"/>
          </p:cNvCxnSpPr>
          <p:nvPr/>
        </p:nvCxnSpPr>
        <p:spPr>
          <a:xfrm rot="5400000" flipH="1" flipV="1">
            <a:off x="6045845" y="2023348"/>
            <a:ext cx="1962423" cy="310712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3924740A-DDD1-4126-AD37-FD7D5E25AB92}"/>
              </a:ext>
            </a:extLst>
          </p:cNvPr>
          <p:cNvCxnSpPr>
            <a:cxnSpLocks/>
            <a:stCxn id="9" idx="0"/>
            <a:endCxn id="114" idx="2"/>
          </p:cNvCxnSpPr>
          <p:nvPr/>
        </p:nvCxnSpPr>
        <p:spPr>
          <a:xfrm rot="16200000" flipV="1">
            <a:off x="4570277" y="3156194"/>
            <a:ext cx="1962423" cy="841433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Connector: Curved 155">
            <a:extLst>
              <a:ext uri="{FF2B5EF4-FFF2-40B4-BE49-F238E27FC236}">
                <a16:creationId xmlns:a16="http://schemas.microsoft.com/office/drawing/2014/main" id="{6CF9B26F-D580-4640-A1B8-1AA770CF6EDD}"/>
              </a:ext>
            </a:extLst>
          </p:cNvPr>
          <p:cNvCxnSpPr>
            <a:cxnSpLocks/>
            <a:stCxn id="9" idx="0"/>
            <a:endCxn id="132" idx="2"/>
          </p:cNvCxnSpPr>
          <p:nvPr/>
        </p:nvCxnSpPr>
        <p:spPr>
          <a:xfrm rot="5400000" flipH="1" flipV="1">
            <a:off x="6908266" y="1659638"/>
            <a:ext cx="1962423" cy="383454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Connector: Curved 159">
            <a:extLst>
              <a:ext uri="{FF2B5EF4-FFF2-40B4-BE49-F238E27FC236}">
                <a16:creationId xmlns:a16="http://schemas.microsoft.com/office/drawing/2014/main" id="{9668C6FB-25E1-4992-91EA-B59CF887F435}"/>
              </a:ext>
            </a:extLst>
          </p:cNvPr>
          <p:cNvCxnSpPr>
            <a:cxnSpLocks/>
            <a:stCxn id="22" idx="0"/>
            <a:endCxn id="125" idx="2"/>
          </p:cNvCxnSpPr>
          <p:nvPr/>
        </p:nvCxnSpPr>
        <p:spPr>
          <a:xfrm rot="5400000" flipH="1" flipV="1">
            <a:off x="6052260" y="3014352"/>
            <a:ext cx="1968176" cy="1130870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Connector: Curved 163">
            <a:extLst>
              <a:ext uri="{FF2B5EF4-FFF2-40B4-BE49-F238E27FC236}">
                <a16:creationId xmlns:a16="http://schemas.microsoft.com/office/drawing/2014/main" id="{8C00C102-2020-468C-A2D0-0B05D56B0D76}"/>
              </a:ext>
            </a:extLst>
          </p:cNvPr>
          <p:cNvCxnSpPr>
            <a:cxnSpLocks/>
            <a:stCxn id="22" idx="0"/>
            <a:endCxn id="115" idx="2"/>
          </p:cNvCxnSpPr>
          <p:nvPr/>
        </p:nvCxnSpPr>
        <p:spPr>
          <a:xfrm rot="16200000" flipV="1">
            <a:off x="4327336" y="2420298"/>
            <a:ext cx="1968176" cy="2318978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83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33</a:t>
            </a:fld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8432DF9-4C2B-42EE-BB34-DB4DE4A11FFC}"/>
              </a:ext>
            </a:extLst>
          </p:cNvPr>
          <p:cNvGrpSpPr/>
          <p:nvPr/>
        </p:nvGrpSpPr>
        <p:grpSpPr>
          <a:xfrm>
            <a:off x="179996" y="1880519"/>
            <a:ext cx="10456299" cy="4116755"/>
            <a:chOff x="179996" y="1880519"/>
            <a:chExt cx="10456299" cy="4116755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50688703-C059-4945-8456-0D30CECEB62A}"/>
                </a:ext>
              </a:extLst>
            </p:cNvPr>
            <p:cNvSpPr/>
            <p:nvPr/>
          </p:nvSpPr>
          <p:spPr>
            <a:xfrm>
              <a:off x="3985698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8051A67-721E-4038-815B-9F89A2AFAF16}"/>
                </a:ext>
              </a:extLst>
            </p:cNvPr>
            <p:cNvGrpSpPr/>
            <p:nvPr/>
          </p:nvGrpSpPr>
          <p:grpSpPr>
            <a:xfrm>
              <a:off x="5250358" y="4558122"/>
              <a:ext cx="1506881" cy="1439152"/>
              <a:chOff x="5250358" y="4558122"/>
              <a:chExt cx="1506881" cy="143915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49F9EAA-0827-4E97-93A1-331FD4BCEB4C}"/>
                  </a:ext>
                </a:extLst>
              </p:cNvPr>
              <p:cNvSpPr/>
              <p:nvPr/>
            </p:nvSpPr>
            <p:spPr>
              <a:xfrm>
                <a:off x="5307256" y="4558122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9167AC0-B2BF-4640-A5B5-562108F25A37}"/>
                  </a:ext>
                </a:extLst>
              </p:cNvPr>
              <p:cNvSpPr/>
              <p:nvPr/>
            </p:nvSpPr>
            <p:spPr>
              <a:xfrm>
                <a:off x="5805967" y="4558122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60AF200-B47E-463E-B42A-276C396298A9}"/>
                  </a:ext>
                </a:extLst>
              </p:cNvPr>
              <p:cNvSpPr/>
              <p:nvPr/>
            </p:nvSpPr>
            <p:spPr>
              <a:xfrm>
                <a:off x="5307256" y="4969104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2FCB8FE-A899-43D6-A776-B2CF2A6E4242}"/>
                  </a:ext>
                </a:extLst>
              </p:cNvPr>
              <p:cNvSpPr/>
              <p:nvPr/>
            </p:nvSpPr>
            <p:spPr>
              <a:xfrm>
                <a:off x="5805967" y="4969104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477642C-D4FA-4881-A7F1-48B9879399AE}"/>
                  </a:ext>
                </a:extLst>
              </p:cNvPr>
              <p:cNvSpPr/>
              <p:nvPr/>
            </p:nvSpPr>
            <p:spPr>
              <a:xfrm>
                <a:off x="5307256" y="5380082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45007ED-059A-42C8-83CF-4F48C8BABD4F}"/>
                  </a:ext>
                </a:extLst>
              </p:cNvPr>
              <p:cNvSpPr/>
              <p:nvPr/>
            </p:nvSpPr>
            <p:spPr>
              <a:xfrm>
                <a:off x="5805967" y="5380082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5A926C9-8C41-4D22-B0D5-3EAEEFA1E813}"/>
                  </a:ext>
                </a:extLst>
              </p:cNvPr>
              <p:cNvCxnSpPr>
                <a:cxnSpLocks/>
                <a:stCxn id="12" idx="0"/>
                <a:endCxn id="10" idx="2"/>
              </p:cNvCxnSpPr>
              <p:nvPr/>
            </p:nvCxnSpPr>
            <p:spPr>
              <a:xfrm flipV="1">
                <a:off x="5473493" y="5135341"/>
                <a:ext cx="0" cy="244742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47AC8A6-4557-4B8C-A5D0-6C2ECA4F119C}"/>
                  </a:ext>
                </a:extLst>
              </p:cNvPr>
              <p:cNvCxnSpPr>
                <a:cxnSpLocks/>
                <a:stCxn id="12" idx="0"/>
                <a:endCxn id="11" idx="2"/>
              </p:cNvCxnSpPr>
              <p:nvPr/>
            </p:nvCxnSpPr>
            <p:spPr>
              <a:xfrm flipV="1">
                <a:off x="5473493" y="5135341"/>
                <a:ext cx="498711" cy="244742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5F6C759-2BB3-472C-AD7C-02D39AF7260A}"/>
                  </a:ext>
                </a:extLst>
              </p:cNvPr>
              <p:cNvCxnSpPr>
                <a:cxnSpLocks/>
                <a:stCxn id="13" idx="0"/>
                <a:endCxn id="10" idx="2"/>
              </p:cNvCxnSpPr>
              <p:nvPr/>
            </p:nvCxnSpPr>
            <p:spPr>
              <a:xfrm flipH="1" flipV="1">
                <a:off x="5473493" y="5135341"/>
                <a:ext cx="498711" cy="244742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0C27684-B9D3-4DED-A4C9-3D80FA227583}"/>
                  </a:ext>
                </a:extLst>
              </p:cNvPr>
              <p:cNvCxnSpPr>
                <a:cxnSpLocks/>
                <a:stCxn id="13" idx="0"/>
                <a:endCxn id="11" idx="2"/>
              </p:cNvCxnSpPr>
              <p:nvPr/>
            </p:nvCxnSpPr>
            <p:spPr>
              <a:xfrm flipV="1">
                <a:off x="5972204" y="5135341"/>
                <a:ext cx="0" cy="244742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6A61D0C-FFE2-45E5-B26A-990D0BB7230A}"/>
                  </a:ext>
                </a:extLst>
              </p:cNvPr>
              <p:cNvCxnSpPr>
                <a:cxnSpLocks/>
                <a:stCxn id="10" idx="0"/>
                <a:endCxn id="8" idx="2"/>
              </p:cNvCxnSpPr>
              <p:nvPr/>
            </p:nvCxnSpPr>
            <p:spPr>
              <a:xfrm flipV="1">
                <a:off x="5473493" y="4724359"/>
                <a:ext cx="0" cy="24474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87175D4-ACA6-4DDA-B570-8F42EB528284}"/>
                  </a:ext>
                </a:extLst>
              </p:cNvPr>
              <p:cNvCxnSpPr>
                <a:cxnSpLocks/>
                <a:stCxn id="11" idx="0"/>
                <a:endCxn id="9" idx="2"/>
              </p:cNvCxnSpPr>
              <p:nvPr/>
            </p:nvCxnSpPr>
            <p:spPr>
              <a:xfrm flipV="1">
                <a:off x="5972204" y="4724359"/>
                <a:ext cx="0" cy="24474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B3E8AC9-8345-4244-9745-CF6E7D57BEBB}"/>
                  </a:ext>
                </a:extLst>
              </p:cNvPr>
              <p:cNvCxnSpPr>
                <a:cxnSpLocks/>
                <a:stCxn id="10" idx="0"/>
                <a:endCxn id="9" idx="2"/>
              </p:cNvCxnSpPr>
              <p:nvPr/>
            </p:nvCxnSpPr>
            <p:spPr>
              <a:xfrm flipV="1">
                <a:off x="5473493" y="4724359"/>
                <a:ext cx="498711" cy="24474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C586D26-EA3B-431C-9AFD-BEA90FCD3FE4}"/>
                  </a:ext>
                </a:extLst>
              </p:cNvPr>
              <p:cNvCxnSpPr>
                <a:cxnSpLocks/>
                <a:stCxn id="11" idx="0"/>
                <a:endCxn id="8" idx="2"/>
              </p:cNvCxnSpPr>
              <p:nvPr/>
            </p:nvCxnSpPr>
            <p:spPr>
              <a:xfrm flipH="1" flipV="1">
                <a:off x="5473493" y="4724359"/>
                <a:ext cx="498711" cy="24474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C93B75E-84F6-417E-92BD-D9A6F95F697F}"/>
                  </a:ext>
                </a:extLst>
              </p:cNvPr>
              <p:cNvSpPr/>
              <p:nvPr/>
            </p:nvSpPr>
            <p:spPr>
              <a:xfrm>
                <a:off x="6304676" y="4563875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2B9B30-CBFB-4C41-9D66-D09AF6F66475}"/>
                  </a:ext>
                </a:extLst>
              </p:cNvPr>
              <p:cNvSpPr/>
              <p:nvPr/>
            </p:nvSpPr>
            <p:spPr>
              <a:xfrm>
                <a:off x="6304676" y="4974858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F1D3FBD-3C75-48BE-AB7A-23C35F8FDBEA}"/>
                  </a:ext>
                </a:extLst>
              </p:cNvPr>
              <p:cNvSpPr/>
              <p:nvPr/>
            </p:nvSpPr>
            <p:spPr>
              <a:xfrm>
                <a:off x="6304676" y="5385836"/>
                <a:ext cx="332474" cy="166237"/>
              </a:xfrm>
              <a:prstGeom prst="roundRect">
                <a:avLst>
                  <a:gd name="adj" fmla="val 11824"/>
                </a:avLst>
              </a:prstGeom>
              <a:ln w="254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45" b="1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D2E9F91-CEB0-4CC1-B0EB-506EE767CD7F}"/>
                  </a:ext>
                </a:extLst>
              </p:cNvPr>
              <p:cNvCxnSpPr>
                <a:cxnSpLocks/>
                <a:stCxn id="24" idx="0"/>
                <a:endCxn id="23" idx="2"/>
              </p:cNvCxnSpPr>
              <p:nvPr/>
            </p:nvCxnSpPr>
            <p:spPr>
              <a:xfrm flipV="1">
                <a:off x="6470913" y="5141094"/>
                <a:ext cx="0" cy="244742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36039DB-EBAD-4A4D-B157-3AEDE32D93D3}"/>
                  </a:ext>
                </a:extLst>
              </p:cNvPr>
              <p:cNvCxnSpPr>
                <a:cxnSpLocks/>
                <a:stCxn id="23" idx="0"/>
                <a:endCxn id="22" idx="2"/>
              </p:cNvCxnSpPr>
              <p:nvPr/>
            </p:nvCxnSpPr>
            <p:spPr>
              <a:xfrm flipV="1">
                <a:off x="6470913" y="4730113"/>
                <a:ext cx="0" cy="24474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A090A1-4618-463D-9B50-AA2E6532EAA1}"/>
                  </a:ext>
                </a:extLst>
              </p:cNvPr>
              <p:cNvCxnSpPr>
                <a:cxnSpLocks/>
                <a:stCxn id="10" idx="0"/>
                <a:endCxn id="22" idx="2"/>
              </p:cNvCxnSpPr>
              <p:nvPr/>
            </p:nvCxnSpPr>
            <p:spPr>
              <a:xfrm flipV="1">
                <a:off x="5473493" y="4730113"/>
                <a:ext cx="997421" cy="238991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7A0EF69-85C6-49CE-9C1E-DABADF44820E}"/>
                  </a:ext>
                </a:extLst>
              </p:cNvPr>
              <p:cNvCxnSpPr>
                <a:cxnSpLocks/>
                <a:stCxn id="12" idx="0"/>
                <a:endCxn id="23" idx="2"/>
              </p:cNvCxnSpPr>
              <p:nvPr/>
            </p:nvCxnSpPr>
            <p:spPr>
              <a:xfrm flipV="1">
                <a:off x="5473493" y="5141095"/>
                <a:ext cx="997421" cy="238988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879A273-15DF-4BF1-9A49-699FE870AF99}"/>
                  </a:ext>
                </a:extLst>
              </p:cNvPr>
              <p:cNvCxnSpPr>
                <a:cxnSpLocks/>
                <a:stCxn id="13" idx="0"/>
                <a:endCxn id="23" idx="2"/>
              </p:cNvCxnSpPr>
              <p:nvPr/>
            </p:nvCxnSpPr>
            <p:spPr>
              <a:xfrm flipV="1">
                <a:off x="5972205" y="5141095"/>
                <a:ext cx="498709" cy="238988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2C35C71-9CDB-4A84-97BE-D5F0CD0E5662}"/>
                  </a:ext>
                </a:extLst>
              </p:cNvPr>
              <p:cNvCxnSpPr>
                <a:cxnSpLocks/>
                <a:stCxn id="24" idx="0"/>
                <a:endCxn id="11" idx="2"/>
              </p:cNvCxnSpPr>
              <p:nvPr/>
            </p:nvCxnSpPr>
            <p:spPr>
              <a:xfrm flipH="1" flipV="1">
                <a:off x="5972205" y="5135342"/>
                <a:ext cx="498709" cy="25049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DB9AD09-A45F-43AC-8770-1BAAF62CAE5C}"/>
                  </a:ext>
                </a:extLst>
              </p:cNvPr>
              <p:cNvCxnSpPr>
                <a:cxnSpLocks/>
                <a:stCxn id="24" idx="0"/>
                <a:endCxn id="10" idx="2"/>
              </p:cNvCxnSpPr>
              <p:nvPr/>
            </p:nvCxnSpPr>
            <p:spPr>
              <a:xfrm flipH="1" flipV="1">
                <a:off x="5473493" y="5135342"/>
                <a:ext cx="997421" cy="250495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CEAD491-6BD1-400E-9E01-92FB9A79E32E}"/>
                  </a:ext>
                </a:extLst>
              </p:cNvPr>
              <p:cNvCxnSpPr>
                <a:cxnSpLocks/>
                <a:stCxn id="23" idx="0"/>
                <a:endCxn id="9" idx="2"/>
              </p:cNvCxnSpPr>
              <p:nvPr/>
            </p:nvCxnSpPr>
            <p:spPr>
              <a:xfrm flipH="1" flipV="1">
                <a:off x="5972205" y="4724359"/>
                <a:ext cx="498709" cy="250499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7347BF2-1424-4D5C-887E-B7218BEC8B0D}"/>
                  </a:ext>
                </a:extLst>
              </p:cNvPr>
              <p:cNvCxnSpPr>
                <a:cxnSpLocks/>
                <a:stCxn id="23" idx="0"/>
                <a:endCxn id="8" idx="2"/>
              </p:cNvCxnSpPr>
              <p:nvPr/>
            </p:nvCxnSpPr>
            <p:spPr>
              <a:xfrm flipH="1" flipV="1">
                <a:off x="5473493" y="4724359"/>
                <a:ext cx="997421" cy="250499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D772892-CBE0-4355-93B5-FD5F0307F9FC}"/>
                  </a:ext>
                </a:extLst>
              </p:cNvPr>
              <p:cNvCxnSpPr>
                <a:cxnSpLocks/>
                <a:stCxn id="11" idx="0"/>
                <a:endCxn id="22" idx="2"/>
              </p:cNvCxnSpPr>
              <p:nvPr/>
            </p:nvCxnSpPr>
            <p:spPr>
              <a:xfrm flipV="1">
                <a:off x="5972205" y="4730113"/>
                <a:ext cx="498709" cy="238991"/>
              </a:xfrm>
              <a:prstGeom prst="straightConnector1">
                <a:avLst/>
              </a:prstGeom>
              <a:ln w="15875">
                <a:tailEnd type="stealth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1E0278-D777-4CA1-A9DE-D8443F36AA23}"/>
                  </a:ext>
                </a:extLst>
              </p:cNvPr>
              <p:cNvSpPr txBox="1"/>
              <p:nvPr/>
            </p:nvSpPr>
            <p:spPr>
              <a:xfrm>
                <a:off x="5250358" y="5535609"/>
                <a:ext cx="1506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/>
                  <a:t>Query</a:t>
                </a:r>
                <a:endParaRPr lang="en-US" sz="2800" b="1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3F4B934-8322-4F47-AF16-C8C0C4099833}"/>
                </a:ext>
              </a:extLst>
            </p:cNvPr>
            <p:cNvSpPr/>
            <p:nvPr/>
          </p:nvSpPr>
          <p:spPr>
            <a:xfrm>
              <a:off x="2740817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8B7D04D4-B315-44A7-8D53-2446737F09A6}"/>
                </a:ext>
              </a:extLst>
            </p:cNvPr>
            <p:cNvSpPr/>
            <p:nvPr/>
          </p:nvSpPr>
          <p:spPr>
            <a:xfrm>
              <a:off x="3239528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9DE7A148-66B7-4E9B-B11A-869ACEC74408}"/>
                </a:ext>
              </a:extLst>
            </p:cNvPr>
            <p:cNvSpPr/>
            <p:nvPr/>
          </p:nvSpPr>
          <p:spPr>
            <a:xfrm>
              <a:off x="2260692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F6A4A81-6ABA-4FE5-A798-947A7CEE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9545" y="2498389"/>
              <a:ext cx="166237" cy="28382"/>
            </a:xfrm>
            <a:prstGeom prst="rect">
              <a:avLst/>
            </a:prstGeom>
          </p:spPr>
        </p:pic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07F6D23B-8739-4302-B999-9C7F914BA47B}"/>
                </a:ext>
              </a:extLst>
            </p:cNvPr>
            <p:cNvSpPr/>
            <p:nvPr/>
          </p:nvSpPr>
          <p:spPr>
            <a:xfrm>
              <a:off x="4465823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AFAD28C4-3DC2-4404-8BA3-64537708F73D}"/>
                </a:ext>
              </a:extLst>
            </p:cNvPr>
            <p:cNvSpPr/>
            <p:nvPr/>
          </p:nvSpPr>
          <p:spPr>
            <a:xfrm>
              <a:off x="4964534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D74A5D1-D1C8-4E4E-9DE6-96EA459EE9A9}"/>
                </a:ext>
              </a:extLst>
            </p:cNvPr>
            <p:cNvSpPr txBox="1"/>
            <p:nvPr/>
          </p:nvSpPr>
          <p:spPr>
            <a:xfrm>
              <a:off x="527949" y="2296130"/>
              <a:ext cx="1506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Embeddings</a:t>
              </a:r>
              <a:endParaRPr lang="en-US" sz="2400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9253B54-3444-4C32-9DA6-6C833732742C}"/>
                </a:ext>
              </a:extLst>
            </p:cNvPr>
            <p:cNvSpPr txBox="1"/>
            <p:nvPr/>
          </p:nvSpPr>
          <p:spPr>
            <a:xfrm>
              <a:off x="179996" y="1885147"/>
              <a:ext cx="1866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Document IDs</a:t>
              </a:r>
              <a:endParaRPr lang="en-US" sz="2400" b="1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4EC1BCB-AFCA-479A-BE48-E31553933DF1}"/>
                </a:ext>
              </a:extLst>
            </p:cNvPr>
            <p:cNvSpPr txBox="1"/>
            <p:nvPr/>
          </p:nvSpPr>
          <p:spPr>
            <a:xfrm>
              <a:off x="2528599" y="1899769"/>
              <a:ext cx="660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#1</a:t>
              </a:r>
              <a:endParaRPr lang="en-US" sz="2400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9007079-EA5F-4508-B90D-C23F897B89F8}"/>
                </a:ext>
              </a:extLst>
            </p:cNvPr>
            <p:cNvSpPr txBox="1"/>
            <p:nvPr/>
          </p:nvSpPr>
          <p:spPr>
            <a:xfrm>
              <a:off x="3939048" y="1899769"/>
              <a:ext cx="1311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#45,436</a:t>
              </a:r>
              <a:endParaRPr lang="en-US" sz="2400" b="1" dirty="0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D1BF9C02-B34B-4DF7-82A4-7BA834E6B4FA}"/>
                </a:ext>
              </a:extLst>
            </p:cNvPr>
            <p:cNvSpPr/>
            <p:nvPr/>
          </p:nvSpPr>
          <p:spPr>
            <a:xfrm>
              <a:off x="5710540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0ADB65C7-C7A6-4BD9-902E-2796271AE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4387" y="2498389"/>
              <a:ext cx="166237" cy="28382"/>
            </a:xfrm>
            <a:prstGeom prst="rect">
              <a:avLst/>
            </a:prstGeom>
          </p:spPr>
        </p:pic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57D8BC4-6AC2-482A-94F7-004EB552D35F}"/>
                </a:ext>
              </a:extLst>
            </p:cNvPr>
            <p:cNvSpPr/>
            <p:nvPr/>
          </p:nvSpPr>
          <p:spPr>
            <a:xfrm>
              <a:off x="6190665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FC06B72A-F8D0-470F-A2E6-9CDBF6F3BE25}"/>
                </a:ext>
              </a:extLst>
            </p:cNvPr>
            <p:cNvSpPr/>
            <p:nvPr/>
          </p:nvSpPr>
          <p:spPr>
            <a:xfrm>
              <a:off x="6689376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3A68AE7-AA2B-414A-9D31-042E7B970E2D}"/>
                </a:ext>
              </a:extLst>
            </p:cNvPr>
            <p:cNvSpPr txBox="1"/>
            <p:nvPr/>
          </p:nvSpPr>
          <p:spPr>
            <a:xfrm>
              <a:off x="5663890" y="1899769"/>
              <a:ext cx="1311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#935,765</a:t>
              </a:r>
              <a:endParaRPr lang="en-US" sz="2400" b="1" dirty="0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CF54023-A434-4C41-92D1-E56B3CEAE47D}"/>
                </a:ext>
              </a:extLst>
            </p:cNvPr>
            <p:cNvSpPr/>
            <p:nvPr/>
          </p:nvSpPr>
          <p:spPr>
            <a:xfrm>
              <a:off x="7435546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6BAC98E-28F5-444F-AA03-1C6654198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9393" y="2498389"/>
              <a:ext cx="166237" cy="28382"/>
            </a:xfrm>
            <a:prstGeom prst="rect">
              <a:avLst/>
            </a:prstGeom>
          </p:spPr>
        </p:pic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CFBDDD61-6EA6-4B52-9B14-3B531BC50349}"/>
                </a:ext>
              </a:extLst>
            </p:cNvPr>
            <p:cNvSpPr/>
            <p:nvPr/>
          </p:nvSpPr>
          <p:spPr>
            <a:xfrm>
              <a:off x="7915671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BA868F9D-07B8-4459-BC05-905F856101A8}"/>
                </a:ext>
              </a:extLst>
            </p:cNvPr>
            <p:cNvSpPr/>
            <p:nvPr/>
          </p:nvSpPr>
          <p:spPr>
            <a:xfrm>
              <a:off x="8414382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2967BD0-BCB2-4907-949D-52234A321D52}"/>
                </a:ext>
              </a:extLst>
            </p:cNvPr>
            <p:cNvSpPr txBox="1"/>
            <p:nvPr/>
          </p:nvSpPr>
          <p:spPr>
            <a:xfrm>
              <a:off x="7388896" y="1899769"/>
              <a:ext cx="1395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#2,689,357</a:t>
              </a:r>
              <a:endParaRPr lang="en-US" sz="2400" b="1" dirty="0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2CD0E2FB-75AE-485A-AD89-02B66947CD6C}"/>
                </a:ext>
              </a:extLst>
            </p:cNvPr>
            <p:cNvSpPr/>
            <p:nvPr/>
          </p:nvSpPr>
          <p:spPr>
            <a:xfrm>
              <a:off x="9160388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B681D199-0978-4A39-8255-4EB2FA77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4235" y="2498389"/>
              <a:ext cx="166237" cy="28382"/>
            </a:xfrm>
            <a:prstGeom prst="rect">
              <a:avLst/>
            </a:prstGeom>
          </p:spPr>
        </p:pic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EEC587D2-D9DB-4E65-9BB5-4D016575898A}"/>
                </a:ext>
              </a:extLst>
            </p:cNvPr>
            <p:cNvSpPr/>
            <p:nvPr/>
          </p:nvSpPr>
          <p:spPr>
            <a:xfrm>
              <a:off x="9640513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79456E13-C8E5-4A2C-B635-7DA6917FC213}"/>
                </a:ext>
              </a:extLst>
            </p:cNvPr>
            <p:cNvSpPr/>
            <p:nvPr/>
          </p:nvSpPr>
          <p:spPr>
            <a:xfrm>
              <a:off x="10139224" y="2429462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A028A3A1-0045-457F-9365-72B7874FB1FB}"/>
                </a:ext>
              </a:extLst>
            </p:cNvPr>
            <p:cNvSpPr txBox="1"/>
            <p:nvPr/>
          </p:nvSpPr>
          <p:spPr>
            <a:xfrm>
              <a:off x="9113738" y="1899769"/>
              <a:ext cx="1395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#7,769,374</a:t>
              </a:r>
              <a:endParaRPr lang="en-US" sz="2400" b="1" dirty="0"/>
            </a:p>
          </p:txBody>
        </p:sp>
        <p:cxnSp>
          <p:nvCxnSpPr>
            <p:cNvPr id="142" name="Connector: Curved 141">
              <a:extLst>
                <a:ext uri="{FF2B5EF4-FFF2-40B4-BE49-F238E27FC236}">
                  <a16:creationId xmlns:a16="http://schemas.microsoft.com/office/drawing/2014/main" id="{B4BD6888-CA94-4EBC-8E7D-7D549739AC4A}"/>
                </a:ext>
              </a:extLst>
            </p:cNvPr>
            <p:cNvCxnSpPr>
              <a:cxnSpLocks/>
              <a:stCxn id="8" idx="0"/>
              <a:endCxn id="113" idx="2"/>
            </p:cNvCxnSpPr>
            <p:nvPr/>
          </p:nvCxnSpPr>
          <p:spPr>
            <a:xfrm rot="16200000" flipV="1">
              <a:off x="4071566" y="3156194"/>
              <a:ext cx="1962423" cy="841433"/>
            </a:xfrm>
            <a:prstGeom prst="curvedConnector3">
              <a:avLst>
                <a:gd name="adj1" fmla="val 36449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onnector: Curved 148">
              <a:extLst>
                <a:ext uri="{FF2B5EF4-FFF2-40B4-BE49-F238E27FC236}">
                  <a16:creationId xmlns:a16="http://schemas.microsoft.com/office/drawing/2014/main" id="{D5BC5FE5-66C5-444B-B916-2065090F4C5B}"/>
                </a:ext>
              </a:extLst>
            </p:cNvPr>
            <p:cNvCxnSpPr>
              <a:cxnSpLocks/>
              <a:stCxn id="8" idx="0"/>
              <a:endCxn id="128" idx="2"/>
            </p:cNvCxnSpPr>
            <p:nvPr/>
          </p:nvCxnSpPr>
          <p:spPr>
            <a:xfrm rot="5400000" flipH="1" flipV="1">
              <a:off x="6045845" y="2023348"/>
              <a:ext cx="1962423" cy="3107126"/>
            </a:xfrm>
            <a:prstGeom prst="curvedConnector3">
              <a:avLst>
                <a:gd name="adj1" fmla="val 50000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nector: Curved 152">
              <a:extLst>
                <a:ext uri="{FF2B5EF4-FFF2-40B4-BE49-F238E27FC236}">
                  <a16:creationId xmlns:a16="http://schemas.microsoft.com/office/drawing/2014/main" id="{3924740A-DDD1-4126-AD37-FD7D5E25AB92}"/>
                </a:ext>
              </a:extLst>
            </p:cNvPr>
            <p:cNvCxnSpPr>
              <a:cxnSpLocks/>
              <a:stCxn id="9" idx="0"/>
              <a:endCxn id="114" idx="2"/>
            </p:cNvCxnSpPr>
            <p:nvPr/>
          </p:nvCxnSpPr>
          <p:spPr>
            <a:xfrm rot="16200000" flipV="1">
              <a:off x="4570277" y="3156194"/>
              <a:ext cx="1962423" cy="841433"/>
            </a:xfrm>
            <a:prstGeom prst="curvedConnector3">
              <a:avLst>
                <a:gd name="adj1" fmla="val 50000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nector: Curved 155">
              <a:extLst>
                <a:ext uri="{FF2B5EF4-FFF2-40B4-BE49-F238E27FC236}">
                  <a16:creationId xmlns:a16="http://schemas.microsoft.com/office/drawing/2014/main" id="{6CF9B26F-D580-4640-A1B8-1AA770CF6EDD}"/>
                </a:ext>
              </a:extLst>
            </p:cNvPr>
            <p:cNvCxnSpPr>
              <a:cxnSpLocks/>
              <a:stCxn id="9" idx="0"/>
              <a:endCxn id="132" idx="2"/>
            </p:cNvCxnSpPr>
            <p:nvPr/>
          </p:nvCxnSpPr>
          <p:spPr>
            <a:xfrm rot="5400000" flipH="1" flipV="1">
              <a:off x="6908266" y="1659638"/>
              <a:ext cx="1962423" cy="3834546"/>
            </a:xfrm>
            <a:prstGeom prst="curvedConnector3">
              <a:avLst>
                <a:gd name="adj1" fmla="val 50000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ctor: Curved 159">
              <a:extLst>
                <a:ext uri="{FF2B5EF4-FFF2-40B4-BE49-F238E27FC236}">
                  <a16:creationId xmlns:a16="http://schemas.microsoft.com/office/drawing/2014/main" id="{9668C6FB-25E1-4992-91EA-B59CF887F435}"/>
                </a:ext>
              </a:extLst>
            </p:cNvPr>
            <p:cNvCxnSpPr>
              <a:cxnSpLocks/>
              <a:stCxn id="22" idx="0"/>
              <a:endCxn id="125" idx="2"/>
            </p:cNvCxnSpPr>
            <p:nvPr/>
          </p:nvCxnSpPr>
          <p:spPr>
            <a:xfrm rot="5400000" flipH="1" flipV="1">
              <a:off x="6052260" y="3014352"/>
              <a:ext cx="1968176" cy="1130870"/>
            </a:xfrm>
            <a:prstGeom prst="curvedConnector3">
              <a:avLst>
                <a:gd name="adj1" fmla="val 50000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or: Curved 163">
              <a:extLst>
                <a:ext uri="{FF2B5EF4-FFF2-40B4-BE49-F238E27FC236}">
                  <a16:creationId xmlns:a16="http://schemas.microsoft.com/office/drawing/2014/main" id="{8C00C102-2020-468C-A2D0-0B05D56B0D76}"/>
                </a:ext>
              </a:extLst>
            </p:cNvPr>
            <p:cNvCxnSpPr>
              <a:cxnSpLocks/>
              <a:stCxn id="22" idx="0"/>
              <a:endCxn id="115" idx="2"/>
            </p:cNvCxnSpPr>
            <p:nvPr/>
          </p:nvCxnSpPr>
          <p:spPr>
            <a:xfrm rot="16200000" flipV="1">
              <a:off x="4327336" y="2420298"/>
              <a:ext cx="1968176" cy="2318978"/>
            </a:xfrm>
            <a:prstGeom prst="curvedConnector3">
              <a:avLst>
                <a:gd name="adj1" fmla="val 50000"/>
              </a:avLst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4948C22-DAF1-4B91-BE88-DC578BE4E3B2}"/>
                </a:ext>
              </a:extLst>
            </p:cNvPr>
            <p:cNvSpPr/>
            <p:nvPr/>
          </p:nvSpPr>
          <p:spPr>
            <a:xfrm>
              <a:off x="3855782" y="1885147"/>
              <a:ext cx="1565485" cy="92968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9B882C3-D339-4519-BEC2-BE36564A691E}"/>
                </a:ext>
              </a:extLst>
            </p:cNvPr>
            <p:cNvSpPr/>
            <p:nvPr/>
          </p:nvSpPr>
          <p:spPr>
            <a:xfrm>
              <a:off x="7312891" y="1880520"/>
              <a:ext cx="1565485" cy="92968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24F58F1-FC0A-4CF2-BD0D-AF1CE67E1250}"/>
                </a:ext>
              </a:extLst>
            </p:cNvPr>
            <p:cNvSpPr/>
            <p:nvPr/>
          </p:nvSpPr>
          <p:spPr>
            <a:xfrm>
              <a:off x="9070810" y="1880519"/>
              <a:ext cx="1565485" cy="929685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868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34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45" y="249838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229613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188514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189976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87" y="249838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189976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93" y="249838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235" y="249838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242946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189976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188514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188052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188051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35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545" y="565306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545081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503982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505444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87" y="565306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93" y="565306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235" y="565306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503982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503520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503519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0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36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565306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545081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503982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505444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565306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565306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565306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503982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503520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503519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AE34CA3-7DF5-4CF9-966D-5E5FC38AEFC0}"/>
              </a:ext>
            </a:extLst>
          </p:cNvPr>
          <p:cNvGrpSpPr/>
          <p:nvPr/>
        </p:nvGrpSpPr>
        <p:grpSpPr>
          <a:xfrm>
            <a:off x="4231418" y="1513956"/>
            <a:ext cx="3623192" cy="3080108"/>
            <a:chOff x="4231418" y="1513956"/>
            <a:chExt cx="3623192" cy="3080108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A5326516-8D23-4C9B-9B84-F81B049510E2}"/>
                </a:ext>
              </a:extLst>
            </p:cNvPr>
            <p:cNvSpPr/>
            <p:nvPr/>
          </p:nvSpPr>
          <p:spPr>
            <a:xfrm>
              <a:off x="4289096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A7CA7D25-2FE7-495D-AC4E-78F8C958864C}"/>
                </a:ext>
              </a:extLst>
            </p:cNvPr>
            <p:cNvSpPr/>
            <p:nvPr/>
          </p:nvSpPr>
          <p:spPr>
            <a:xfrm>
              <a:off x="4787807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40B40BE-73AF-4E5B-A7AB-B5098804FD07}"/>
                </a:ext>
              </a:extLst>
            </p:cNvPr>
            <p:cNvSpPr/>
            <p:nvPr/>
          </p:nvSpPr>
          <p:spPr>
            <a:xfrm>
              <a:off x="4289096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45A0025D-19AE-4163-B20A-3340E70B8AF3}"/>
                </a:ext>
              </a:extLst>
            </p:cNvPr>
            <p:cNvSpPr/>
            <p:nvPr/>
          </p:nvSpPr>
          <p:spPr>
            <a:xfrm>
              <a:off x="4787807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8F1DF1CF-9726-4379-AC7D-3D7AB668553F}"/>
                </a:ext>
              </a:extLst>
            </p:cNvPr>
            <p:cNvSpPr/>
            <p:nvPr/>
          </p:nvSpPr>
          <p:spPr>
            <a:xfrm>
              <a:off x="4289096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990B3FB2-6AFF-404C-8679-2BDB458AD4A9}"/>
                </a:ext>
              </a:extLst>
            </p:cNvPr>
            <p:cNvSpPr/>
            <p:nvPr/>
          </p:nvSpPr>
          <p:spPr>
            <a:xfrm>
              <a:off x="4787807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1BFDC03-0EE4-413D-8AE6-F4332333B663}"/>
                </a:ext>
              </a:extLst>
            </p:cNvPr>
            <p:cNvCxnSpPr>
              <a:cxnSpLocks/>
              <a:stCxn id="100" idx="0"/>
              <a:endCxn id="98" idx="2"/>
            </p:cNvCxnSpPr>
            <p:nvPr/>
          </p:nvCxnSpPr>
          <p:spPr>
            <a:xfrm flipV="1">
              <a:off x="4455333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7507F0D-E202-4EC4-AAF0-A001B24246EE}"/>
                </a:ext>
              </a:extLst>
            </p:cNvPr>
            <p:cNvCxnSpPr>
              <a:cxnSpLocks/>
              <a:stCxn id="100" idx="0"/>
              <a:endCxn id="99" idx="2"/>
            </p:cNvCxnSpPr>
            <p:nvPr/>
          </p:nvCxnSpPr>
          <p:spPr>
            <a:xfrm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843FBA5-47D1-4BF7-A853-C364C9CB8CF7}"/>
                </a:ext>
              </a:extLst>
            </p:cNvPr>
            <p:cNvCxnSpPr>
              <a:cxnSpLocks/>
              <a:stCxn id="101" idx="0"/>
              <a:endCxn id="98" idx="2"/>
            </p:cNvCxnSpPr>
            <p:nvPr/>
          </p:nvCxnSpPr>
          <p:spPr>
            <a:xfrm flipH="1"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A623622-3E93-4886-8A9E-A97B7BFEAFE5}"/>
                </a:ext>
              </a:extLst>
            </p:cNvPr>
            <p:cNvCxnSpPr>
              <a:cxnSpLocks/>
              <a:stCxn id="101" idx="0"/>
              <a:endCxn id="99" idx="2"/>
            </p:cNvCxnSpPr>
            <p:nvPr/>
          </p:nvCxnSpPr>
          <p:spPr>
            <a:xfrm flipV="1">
              <a:off x="4954044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C38486F-3B78-464F-8A1E-4D6A41862170}"/>
                </a:ext>
              </a:extLst>
            </p:cNvPr>
            <p:cNvCxnSpPr>
              <a:cxnSpLocks/>
              <a:stCxn id="98" idx="0"/>
              <a:endCxn id="95" idx="2"/>
            </p:cNvCxnSpPr>
            <p:nvPr/>
          </p:nvCxnSpPr>
          <p:spPr>
            <a:xfrm flipV="1">
              <a:off x="4455333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94886A6A-09B0-44E7-8E65-F89C07154A5C}"/>
                </a:ext>
              </a:extLst>
            </p:cNvPr>
            <p:cNvCxnSpPr>
              <a:cxnSpLocks/>
              <a:stCxn id="99" idx="0"/>
              <a:endCxn id="97" idx="2"/>
            </p:cNvCxnSpPr>
            <p:nvPr/>
          </p:nvCxnSpPr>
          <p:spPr>
            <a:xfrm flipV="1">
              <a:off x="4954044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333828C-E8EE-4D97-B405-4A3C2BEEB875}"/>
                </a:ext>
              </a:extLst>
            </p:cNvPr>
            <p:cNvCxnSpPr>
              <a:cxnSpLocks/>
              <a:stCxn id="98" idx="0"/>
              <a:endCxn id="97" idx="2"/>
            </p:cNvCxnSpPr>
            <p:nvPr/>
          </p:nvCxnSpPr>
          <p:spPr>
            <a:xfrm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1694EBB-5938-4E74-A5C3-3C1D951017F5}"/>
                </a:ext>
              </a:extLst>
            </p:cNvPr>
            <p:cNvCxnSpPr>
              <a:cxnSpLocks/>
              <a:stCxn id="99" idx="0"/>
              <a:endCxn id="95" idx="2"/>
            </p:cNvCxnSpPr>
            <p:nvPr/>
          </p:nvCxnSpPr>
          <p:spPr>
            <a:xfrm flipH="1"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45FC8DB3-E24E-44B8-ACBB-1A885FB17BB7}"/>
                </a:ext>
              </a:extLst>
            </p:cNvPr>
            <p:cNvSpPr/>
            <p:nvPr/>
          </p:nvSpPr>
          <p:spPr>
            <a:xfrm>
              <a:off x="5286516" y="3172747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C158660-BF0C-456C-8B10-046B632B6815}"/>
                </a:ext>
              </a:extLst>
            </p:cNvPr>
            <p:cNvSpPr/>
            <p:nvPr/>
          </p:nvSpPr>
          <p:spPr>
            <a:xfrm>
              <a:off x="5286516" y="3583730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051B107F-6246-4F6F-828F-C9A449CFFF66}"/>
                </a:ext>
              </a:extLst>
            </p:cNvPr>
            <p:cNvSpPr/>
            <p:nvPr/>
          </p:nvSpPr>
          <p:spPr>
            <a:xfrm>
              <a:off x="5286516" y="399470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04C0B558-B851-4225-8E46-67C449ACF4D1}"/>
                </a:ext>
              </a:extLst>
            </p:cNvPr>
            <p:cNvCxnSpPr>
              <a:cxnSpLocks/>
              <a:stCxn id="112" idx="0"/>
              <a:endCxn id="111" idx="2"/>
            </p:cNvCxnSpPr>
            <p:nvPr/>
          </p:nvCxnSpPr>
          <p:spPr>
            <a:xfrm flipV="1">
              <a:off x="5452753" y="3749966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B917C1F-B497-4C92-9126-ACE45347FE7D}"/>
                </a:ext>
              </a:extLst>
            </p:cNvPr>
            <p:cNvCxnSpPr>
              <a:cxnSpLocks/>
              <a:stCxn id="111" idx="0"/>
              <a:endCxn id="110" idx="2"/>
            </p:cNvCxnSpPr>
            <p:nvPr/>
          </p:nvCxnSpPr>
          <p:spPr>
            <a:xfrm flipV="1">
              <a:off x="5452753" y="3338985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92E3CC6-6CB2-4BFB-86EA-6B358C9D5D9B}"/>
                </a:ext>
              </a:extLst>
            </p:cNvPr>
            <p:cNvCxnSpPr>
              <a:cxnSpLocks/>
              <a:stCxn id="98" idx="0"/>
              <a:endCxn id="110" idx="2"/>
            </p:cNvCxnSpPr>
            <p:nvPr/>
          </p:nvCxnSpPr>
          <p:spPr>
            <a:xfrm flipV="1">
              <a:off x="4455333" y="3338985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EFC2B5EF-0F0A-4F43-BD82-FE9DF91FB00B}"/>
                </a:ext>
              </a:extLst>
            </p:cNvPr>
            <p:cNvCxnSpPr>
              <a:cxnSpLocks/>
              <a:stCxn id="100" idx="0"/>
              <a:endCxn id="111" idx="2"/>
            </p:cNvCxnSpPr>
            <p:nvPr/>
          </p:nvCxnSpPr>
          <p:spPr>
            <a:xfrm flipV="1">
              <a:off x="4455333" y="3749967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0677A385-939B-4331-BC59-A642826E93F6}"/>
                </a:ext>
              </a:extLst>
            </p:cNvPr>
            <p:cNvCxnSpPr>
              <a:cxnSpLocks/>
              <a:stCxn id="101" idx="0"/>
              <a:endCxn id="111" idx="2"/>
            </p:cNvCxnSpPr>
            <p:nvPr/>
          </p:nvCxnSpPr>
          <p:spPr>
            <a:xfrm flipV="1">
              <a:off x="4954045" y="3749967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3D96ABB5-EE57-451F-A564-3B7BD48CFF2A}"/>
                </a:ext>
              </a:extLst>
            </p:cNvPr>
            <p:cNvCxnSpPr>
              <a:cxnSpLocks/>
              <a:stCxn id="112" idx="0"/>
              <a:endCxn id="99" idx="2"/>
            </p:cNvCxnSpPr>
            <p:nvPr/>
          </p:nvCxnSpPr>
          <p:spPr>
            <a:xfrm flipH="1" flipV="1">
              <a:off x="4954045" y="3744214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677BB9AA-E65A-47E2-A77C-622B8FAF5EE3}"/>
                </a:ext>
              </a:extLst>
            </p:cNvPr>
            <p:cNvCxnSpPr>
              <a:cxnSpLocks/>
              <a:stCxn id="112" idx="0"/>
              <a:endCxn id="98" idx="2"/>
            </p:cNvCxnSpPr>
            <p:nvPr/>
          </p:nvCxnSpPr>
          <p:spPr>
            <a:xfrm flipH="1" flipV="1">
              <a:off x="4455333" y="3744214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DFAB56DD-6E04-4053-847F-1D57F672C66C}"/>
                </a:ext>
              </a:extLst>
            </p:cNvPr>
            <p:cNvCxnSpPr>
              <a:cxnSpLocks/>
              <a:stCxn id="111" idx="0"/>
              <a:endCxn id="97" idx="2"/>
            </p:cNvCxnSpPr>
            <p:nvPr/>
          </p:nvCxnSpPr>
          <p:spPr>
            <a:xfrm flipH="1" flipV="1">
              <a:off x="4954045" y="3333231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7B39FCC0-2426-486E-B533-B6C1C43FD146}"/>
                </a:ext>
              </a:extLst>
            </p:cNvPr>
            <p:cNvCxnSpPr>
              <a:cxnSpLocks/>
              <a:stCxn id="111" idx="0"/>
              <a:endCxn id="95" idx="2"/>
            </p:cNvCxnSpPr>
            <p:nvPr/>
          </p:nvCxnSpPr>
          <p:spPr>
            <a:xfrm flipH="1" flipV="1">
              <a:off x="4455333" y="3333231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56ED9A5-C44A-4918-BB39-9CF602BEA539}"/>
                </a:ext>
              </a:extLst>
            </p:cNvPr>
            <p:cNvCxnSpPr>
              <a:cxnSpLocks/>
              <a:stCxn id="99" idx="0"/>
              <a:endCxn id="110" idx="2"/>
            </p:cNvCxnSpPr>
            <p:nvPr/>
          </p:nvCxnSpPr>
          <p:spPr>
            <a:xfrm flipV="1">
              <a:off x="4954045" y="3338985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38E635A-628A-4309-9680-B983E1983805}"/>
                </a:ext>
              </a:extLst>
            </p:cNvPr>
            <p:cNvSpPr txBox="1"/>
            <p:nvPr/>
          </p:nvSpPr>
          <p:spPr>
            <a:xfrm>
              <a:off x="4231418" y="413239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E3690F0-DEF7-4778-AB9C-705526104AD3}"/>
                </a:ext>
              </a:extLst>
            </p:cNvPr>
            <p:cNvSpPr txBox="1"/>
            <p:nvPr/>
          </p:nvSpPr>
          <p:spPr>
            <a:xfrm>
              <a:off x="6116007" y="3368922"/>
              <a:ext cx="1506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Document</a:t>
              </a:r>
            </a:p>
            <a:p>
              <a:pPr algn="ctr"/>
              <a:r>
                <a:rPr lang="en-US" sz="1400" b="1" dirty="0"/>
                <a:t>(pre-computed)</a:t>
              </a:r>
              <a:endParaRPr lang="en-US" b="1" dirty="0"/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E11A9CE8-04FA-4FE7-A8FC-CF40DF731077}"/>
                </a:ext>
              </a:extLst>
            </p:cNvPr>
            <p:cNvSpPr/>
            <p:nvPr/>
          </p:nvSpPr>
          <p:spPr>
            <a:xfrm>
              <a:off x="6289628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2D2E7634-898A-49D5-A446-3734741CFBD6}"/>
                </a:ext>
              </a:extLst>
            </p:cNvPr>
            <p:cNvSpPr/>
            <p:nvPr/>
          </p:nvSpPr>
          <p:spPr>
            <a:xfrm>
              <a:off x="6788339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E81B7270-953B-40A2-81D9-3DE8A898295C}"/>
                </a:ext>
              </a:extLst>
            </p:cNvPr>
            <p:cNvSpPr/>
            <p:nvPr/>
          </p:nvSpPr>
          <p:spPr>
            <a:xfrm>
              <a:off x="7522136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A141BBD0-F3BD-40DD-A024-2AF512D8E12F}"/>
                </a:ext>
              </a:extLst>
            </p:cNvPr>
            <p:cNvSpPr/>
            <p:nvPr/>
          </p:nvSpPr>
          <p:spPr>
            <a:xfrm>
              <a:off x="5809503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A42309F-790D-4B11-BB12-E30A3850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612" y="3233541"/>
              <a:ext cx="166237" cy="28382"/>
            </a:xfrm>
            <a:prstGeom prst="rect">
              <a:avLst/>
            </a:prstGeom>
          </p:spPr>
        </p:pic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C1EBEB1F-5236-4114-883A-F37B1A71C432}"/>
                </a:ext>
              </a:extLst>
            </p:cNvPr>
            <p:cNvSpPr/>
            <p:nvPr/>
          </p:nvSpPr>
          <p:spPr>
            <a:xfrm>
              <a:off x="6891368" y="2426169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200" b="1" dirty="0"/>
            </a:p>
          </p:txBody>
        </p:sp>
        <p:cxnSp>
          <p:nvCxnSpPr>
            <p:cNvPr id="183" name="Connector: Curved 182">
              <a:extLst>
                <a:ext uri="{FF2B5EF4-FFF2-40B4-BE49-F238E27FC236}">
                  <a16:creationId xmlns:a16="http://schemas.microsoft.com/office/drawing/2014/main" id="{AC1E6D70-EBD4-49D5-AAC6-ADA4F8212B98}"/>
                </a:ext>
              </a:extLst>
            </p:cNvPr>
            <p:cNvCxnSpPr>
              <a:cxnSpLocks/>
              <a:stCxn id="95" idx="0"/>
              <a:endCxn id="202" idx="1"/>
            </p:cNvCxnSpPr>
            <p:nvPr/>
          </p:nvCxnSpPr>
          <p:spPr>
            <a:xfrm rot="5400000" flipH="1" flipV="1">
              <a:off x="4305606" y="2659015"/>
              <a:ext cx="657707" cy="358253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F3F73030-B2A5-4675-8EFB-346E04E836C6}"/>
                </a:ext>
              </a:extLst>
            </p:cNvPr>
            <p:cNvCxnSpPr>
              <a:cxnSpLocks/>
              <a:stCxn id="180" idx="0"/>
              <a:endCxn id="202" idx="2"/>
            </p:cNvCxnSpPr>
            <p:nvPr/>
          </p:nvCxnSpPr>
          <p:spPr>
            <a:xfrm flipH="1" flipV="1">
              <a:off x="5179346" y="2592405"/>
              <a:ext cx="796394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F1C99B89-8ABD-4602-A273-539AAB440268}"/>
                </a:ext>
              </a:extLst>
            </p:cNvPr>
            <p:cNvCxnSpPr>
              <a:cxnSpLocks/>
              <a:stCxn id="180" idx="0"/>
              <a:endCxn id="204" idx="2"/>
            </p:cNvCxnSpPr>
            <p:nvPr/>
          </p:nvCxnSpPr>
          <p:spPr>
            <a:xfrm flipV="1">
              <a:off x="5975740" y="2585257"/>
              <a:ext cx="187643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EAC5BB1B-E069-4EB1-92EF-604A06D3DDD9}"/>
                </a:ext>
              </a:extLst>
            </p:cNvPr>
            <p:cNvCxnSpPr>
              <a:cxnSpLocks/>
              <a:stCxn id="180" idx="0"/>
              <a:endCxn id="182" idx="2"/>
            </p:cNvCxnSpPr>
            <p:nvPr/>
          </p:nvCxnSpPr>
          <p:spPr>
            <a:xfrm flipV="1">
              <a:off x="5975740" y="2592406"/>
              <a:ext cx="1281388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6248622A-D92E-45A1-AA43-EA8E3588BF69}"/>
                </a:ext>
              </a:extLst>
            </p:cNvPr>
            <p:cNvCxnSpPr>
              <a:cxnSpLocks/>
              <a:stCxn id="177" idx="0"/>
              <a:endCxn id="202" idx="2"/>
            </p:cNvCxnSpPr>
            <p:nvPr/>
          </p:nvCxnSpPr>
          <p:spPr>
            <a:xfrm flipH="1" flipV="1">
              <a:off x="5179346" y="2592405"/>
              <a:ext cx="1276519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D89669F-D6CC-460F-AB75-8D38F093DA53}"/>
                </a:ext>
              </a:extLst>
            </p:cNvPr>
            <p:cNvCxnSpPr>
              <a:cxnSpLocks/>
              <a:stCxn id="178" idx="0"/>
              <a:endCxn id="202" idx="2"/>
            </p:cNvCxnSpPr>
            <p:nvPr/>
          </p:nvCxnSpPr>
          <p:spPr>
            <a:xfrm flipH="1" flipV="1">
              <a:off x="5179346" y="2592405"/>
              <a:ext cx="1775230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2735164F-6A14-4920-B8F2-0989E12F294F}"/>
                </a:ext>
              </a:extLst>
            </p:cNvPr>
            <p:cNvCxnSpPr>
              <a:cxnSpLocks/>
              <a:stCxn id="179" idx="0"/>
              <a:endCxn id="202" idx="2"/>
            </p:cNvCxnSpPr>
            <p:nvPr/>
          </p:nvCxnSpPr>
          <p:spPr>
            <a:xfrm flipH="1" flipV="1">
              <a:off x="5179346" y="2592405"/>
              <a:ext cx="2509027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7981DA29-C578-48C0-95C7-8D61B846B991}"/>
                </a:ext>
              </a:extLst>
            </p:cNvPr>
            <p:cNvCxnSpPr>
              <a:cxnSpLocks/>
              <a:stCxn id="177" idx="0"/>
              <a:endCxn id="204" idx="2"/>
            </p:cNvCxnSpPr>
            <p:nvPr/>
          </p:nvCxnSpPr>
          <p:spPr>
            <a:xfrm flipH="1" flipV="1">
              <a:off x="6163383" y="2585257"/>
              <a:ext cx="292482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FDF5DC3F-9CF9-4083-AA9A-821B7CC5212E}"/>
                </a:ext>
              </a:extLst>
            </p:cNvPr>
            <p:cNvCxnSpPr>
              <a:cxnSpLocks/>
              <a:stCxn id="178" idx="0"/>
              <a:endCxn id="204" idx="2"/>
            </p:cNvCxnSpPr>
            <p:nvPr/>
          </p:nvCxnSpPr>
          <p:spPr>
            <a:xfrm flipH="1" flipV="1">
              <a:off x="6163383" y="2585257"/>
              <a:ext cx="791193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EB41D70E-204C-407E-909C-06ECD742B693}"/>
                </a:ext>
              </a:extLst>
            </p:cNvPr>
            <p:cNvCxnSpPr>
              <a:cxnSpLocks/>
              <a:stCxn id="179" idx="0"/>
              <a:endCxn id="204" idx="2"/>
            </p:cNvCxnSpPr>
            <p:nvPr/>
          </p:nvCxnSpPr>
          <p:spPr>
            <a:xfrm flipH="1" flipV="1">
              <a:off x="6163383" y="2585257"/>
              <a:ext cx="1524990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346F71A5-0B4D-48E6-BC79-4C6C8F7A691C}"/>
                </a:ext>
              </a:extLst>
            </p:cNvPr>
            <p:cNvCxnSpPr>
              <a:cxnSpLocks/>
              <a:stCxn id="177" idx="0"/>
              <a:endCxn id="182" idx="2"/>
            </p:cNvCxnSpPr>
            <p:nvPr/>
          </p:nvCxnSpPr>
          <p:spPr>
            <a:xfrm flipV="1">
              <a:off x="6455865" y="2592406"/>
              <a:ext cx="801263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C996751D-C3B0-4111-95C5-343A43D1BEEF}"/>
                </a:ext>
              </a:extLst>
            </p:cNvPr>
            <p:cNvCxnSpPr>
              <a:cxnSpLocks/>
              <a:stCxn id="178" idx="0"/>
              <a:endCxn id="182" idx="2"/>
            </p:cNvCxnSpPr>
            <p:nvPr/>
          </p:nvCxnSpPr>
          <p:spPr>
            <a:xfrm flipV="1">
              <a:off x="6954576" y="2592406"/>
              <a:ext cx="302552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8940579F-7112-4A12-AB0E-A100B6F1EAF0}"/>
                </a:ext>
              </a:extLst>
            </p:cNvPr>
            <p:cNvCxnSpPr>
              <a:cxnSpLocks/>
              <a:stCxn id="179" idx="0"/>
              <a:endCxn id="182" idx="2"/>
            </p:cNvCxnSpPr>
            <p:nvPr/>
          </p:nvCxnSpPr>
          <p:spPr>
            <a:xfrm flipH="1" flipV="1">
              <a:off x="7257128" y="2592406"/>
              <a:ext cx="431245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E6AAB05-FE59-450D-8C80-249F2176C312}"/>
                </a:ext>
              </a:extLst>
            </p:cNvPr>
            <p:cNvGrpSpPr/>
            <p:nvPr/>
          </p:nvGrpSpPr>
          <p:grpSpPr>
            <a:xfrm>
              <a:off x="5840649" y="1838948"/>
              <a:ext cx="395676" cy="376939"/>
              <a:chOff x="2360309" y="1388495"/>
              <a:chExt cx="395676" cy="376939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BB06CB3E-8255-4ACA-A3E4-6B9FB688B488}"/>
                  </a:ext>
                </a:extLst>
              </p:cNvPr>
              <p:cNvSpPr/>
              <p:nvPr/>
            </p:nvSpPr>
            <p:spPr>
              <a:xfrm>
                <a:off x="2360309" y="1399674"/>
                <a:ext cx="365760" cy="3657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6F1BC9CE-D8B6-4B7C-8EE8-CD08BD432DC3}"/>
                      </a:ext>
                    </a:extLst>
                  </p:cNvPr>
                  <p:cNvSpPr/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D1BB2EB5-E1D1-4DEA-98EB-7ED7DC5284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1C7B727A-9C8D-425C-A877-AC3E8C2021CB}"/>
                </a:ext>
              </a:extLst>
            </p:cNvPr>
            <p:cNvCxnSpPr>
              <a:cxnSpLocks/>
              <a:stCxn id="202" idx="0"/>
              <a:endCxn id="206" idx="4"/>
            </p:cNvCxnSpPr>
            <p:nvPr/>
          </p:nvCxnSpPr>
          <p:spPr>
            <a:xfrm flipV="1">
              <a:off x="5179346" y="2215887"/>
              <a:ext cx="844183" cy="210281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2A917FE8-7B1F-410A-88BA-F8945D307166}"/>
                </a:ext>
              </a:extLst>
            </p:cNvPr>
            <p:cNvCxnSpPr>
              <a:cxnSpLocks/>
              <a:stCxn id="204" idx="0"/>
              <a:endCxn id="206" idx="4"/>
            </p:cNvCxnSpPr>
            <p:nvPr/>
          </p:nvCxnSpPr>
          <p:spPr>
            <a:xfrm flipH="1" flipV="1">
              <a:off x="6023529" y="2215887"/>
              <a:ext cx="139854" cy="20313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7A1BDE0-209F-460B-B009-BE41B7C90A3A}"/>
                </a:ext>
              </a:extLst>
            </p:cNvPr>
            <p:cNvCxnSpPr>
              <a:cxnSpLocks/>
              <a:stCxn id="182" idx="0"/>
              <a:endCxn id="206" idx="4"/>
            </p:cNvCxnSpPr>
            <p:nvPr/>
          </p:nvCxnSpPr>
          <p:spPr>
            <a:xfrm flipH="1" flipV="1">
              <a:off x="6023529" y="2215887"/>
              <a:ext cx="1233599" cy="210282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3CD49503-BBD2-4757-AE4F-D8561BA13523}"/>
                </a:ext>
              </a:extLst>
            </p:cNvPr>
            <p:cNvCxnSpPr>
              <a:cxnSpLocks/>
              <a:stCxn id="206" idx="0"/>
              <a:endCxn id="205" idx="2"/>
            </p:cNvCxnSpPr>
            <p:nvPr/>
          </p:nvCxnSpPr>
          <p:spPr>
            <a:xfrm flipV="1">
              <a:off x="6023529" y="1746099"/>
              <a:ext cx="0" cy="10402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nector: Curved 200">
              <a:extLst>
                <a:ext uri="{FF2B5EF4-FFF2-40B4-BE49-F238E27FC236}">
                  <a16:creationId xmlns:a16="http://schemas.microsoft.com/office/drawing/2014/main" id="{A1D64868-648D-4EBD-BBE3-D47D26CB4314}"/>
                </a:ext>
              </a:extLst>
            </p:cNvPr>
            <p:cNvCxnSpPr>
              <a:cxnSpLocks/>
              <a:stCxn id="97" idx="0"/>
              <a:endCxn id="204" idx="1"/>
            </p:cNvCxnSpPr>
            <p:nvPr/>
          </p:nvCxnSpPr>
          <p:spPr>
            <a:xfrm rot="5400000" flipH="1" flipV="1">
              <a:off x="5043406" y="2412778"/>
              <a:ext cx="664855" cy="843579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289DD4C5-F368-4B6D-8E26-D820AF364795}"/>
                </a:ext>
              </a:extLst>
            </p:cNvPr>
            <p:cNvSpPr/>
            <p:nvPr/>
          </p:nvSpPr>
          <p:spPr>
            <a:xfrm>
              <a:off x="4813586" y="2426168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100" b="1" dirty="0"/>
            </a:p>
          </p:txBody>
        </p:sp>
        <p:cxnSp>
          <p:nvCxnSpPr>
            <p:cNvPr id="203" name="Connector: Curved 202">
              <a:extLst>
                <a:ext uri="{FF2B5EF4-FFF2-40B4-BE49-F238E27FC236}">
                  <a16:creationId xmlns:a16="http://schemas.microsoft.com/office/drawing/2014/main" id="{979F08C2-44E1-4938-9C10-670DE30C7525}"/>
                </a:ext>
              </a:extLst>
            </p:cNvPr>
            <p:cNvCxnSpPr>
              <a:cxnSpLocks/>
              <a:stCxn id="110" idx="0"/>
              <a:endCxn id="182" idx="1"/>
            </p:cNvCxnSpPr>
            <p:nvPr/>
          </p:nvCxnSpPr>
          <p:spPr>
            <a:xfrm rot="5400000" flipH="1" flipV="1">
              <a:off x="5840331" y="2121711"/>
              <a:ext cx="663459" cy="1438615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E0E8FE8F-27D5-4B79-9860-C32D91C3F79E}"/>
                </a:ext>
              </a:extLst>
            </p:cNvPr>
            <p:cNvSpPr/>
            <p:nvPr/>
          </p:nvSpPr>
          <p:spPr>
            <a:xfrm>
              <a:off x="5797623" y="2419020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err="1"/>
                <a:t>MaxSim</a:t>
              </a:r>
              <a:endParaRPr lang="en-US" sz="1200" b="1"/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32455786-73FE-4FC4-9F18-833326367B11}"/>
                </a:ext>
              </a:extLst>
            </p:cNvPr>
            <p:cNvSpPr/>
            <p:nvPr/>
          </p:nvSpPr>
          <p:spPr>
            <a:xfrm>
              <a:off x="5872925" y="1513956"/>
              <a:ext cx="301208" cy="2321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44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37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565306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545081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503982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505444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565306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565306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565306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503982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503520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503519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45C6FD1C-479E-4820-8595-E3C082CFD66C}"/>
              </a:ext>
            </a:extLst>
          </p:cNvPr>
          <p:cNvCxnSpPr>
            <a:cxnSpLocks/>
            <a:stCxn id="167" idx="0"/>
            <a:endCxn id="146" idx="2"/>
          </p:cNvCxnSpPr>
          <p:nvPr/>
        </p:nvCxnSpPr>
        <p:spPr>
          <a:xfrm rot="5400000" flipH="1" flipV="1">
            <a:off x="5257088" y="3427468"/>
            <a:ext cx="993797" cy="2230923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5E35B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F18E56A-2BDE-4085-BA5E-56C6336C547C}"/>
              </a:ext>
            </a:extLst>
          </p:cNvPr>
          <p:cNvGrpSpPr/>
          <p:nvPr/>
        </p:nvGrpSpPr>
        <p:grpSpPr>
          <a:xfrm>
            <a:off x="4231418" y="1513956"/>
            <a:ext cx="3623192" cy="3080108"/>
            <a:chOff x="4231418" y="1513956"/>
            <a:chExt cx="3623192" cy="3080108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634E587E-C50B-494A-B655-A9D4826FA755}"/>
                </a:ext>
              </a:extLst>
            </p:cNvPr>
            <p:cNvSpPr/>
            <p:nvPr/>
          </p:nvSpPr>
          <p:spPr>
            <a:xfrm>
              <a:off x="4289096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0BC60D1B-A210-43CB-A89B-2823CB01A11D}"/>
                </a:ext>
              </a:extLst>
            </p:cNvPr>
            <p:cNvSpPr/>
            <p:nvPr/>
          </p:nvSpPr>
          <p:spPr>
            <a:xfrm>
              <a:off x="4787807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E91D8039-664C-47CB-A2C0-75E9689B93F3}"/>
                </a:ext>
              </a:extLst>
            </p:cNvPr>
            <p:cNvSpPr/>
            <p:nvPr/>
          </p:nvSpPr>
          <p:spPr>
            <a:xfrm>
              <a:off x="4289096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5F922C0-ECBC-4BF1-A0C4-00BF21E11E00}"/>
                </a:ext>
              </a:extLst>
            </p:cNvPr>
            <p:cNvSpPr/>
            <p:nvPr/>
          </p:nvSpPr>
          <p:spPr>
            <a:xfrm>
              <a:off x="4787807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FC020345-D001-417D-A74F-1DF450F3769A}"/>
                </a:ext>
              </a:extLst>
            </p:cNvPr>
            <p:cNvSpPr/>
            <p:nvPr/>
          </p:nvSpPr>
          <p:spPr>
            <a:xfrm>
              <a:off x="4289096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D2B463E1-3698-4EC3-929C-D6C35FDAC480}"/>
                </a:ext>
              </a:extLst>
            </p:cNvPr>
            <p:cNvSpPr/>
            <p:nvPr/>
          </p:nvSpPr>
          <p:spPr>
            <a:xfrm>
              <a:off x="4787807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345CD28-67A4-4D70-83F5-D60FA54962CC}"/>
                </a:ext>
              </a:extLst>
            </p:cNvPr>
            <p:cNvCxnSpPr>
              <a:cxnSpLocks/>
              <a:stCxn id="100" idx="0"/>
              <a:endCxn id="98" idx="2"/>
            </p:cNvCxnSpPr>
            <p:nvPr/>
          </p:nvCxnSpPr>
          <p:spPr>
            <a:xfrm flipV="1">
              <a:off x="4455333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325DA83-1170-4D9C-99A5-8B62EC15B428}"/>
                </a:ext>
              </a:extLst>
            </p:cNvPr>
            <p:cNvCxnSpPr>
              <a:cxnSpLocks/>
              <a:stCxn id="100" idx="0"/>
              <a:endCxn id="99" idx="2"/>
            </p:cNvCxnSpPr>
            <p:nvPr/>
          </p:nvCxnSpPr>
          <p:spPr>
            <a:xfrm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748BEDD-9252-4D32-BB98-6CA493D12F18}"/>
                </a:ext>
              </a:extLst>
            </p:cNvPr>
            <p:cNvCxnSpPr>
              <a:cxnSpLocks/>
              <a:stCxn id="101" idx="0"/>
              <a:endCxn id="98" idx="2"/>
            </p:cNvCxnSpPr>
            <p:nvPr/>
          </p:nvCxnSpPr>
          <p:spPr>
            <a:xfrm flipH="1"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4749ED8-3FBC-4E58-AED7-F55940D3E31B}"/>
                </a:ext>
              </a:extLst>
            </p:cNvPr>
            <p:cNvCxnSpPr>
              <a:cxnSpLocks/>
              <a:stCxn id="101" idx="0"/>
              <a:endCxn id="99" idx="2"/>
            </p:cNvCxnSpPr>
            <p:nvPr/>
          </p:nvCxnSpPr>
          <p:spPr>
            <a:xfrm flipV="1">
              <a:off x="4954044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E37518D-02A9-41E5-BBD7-0DDBF19C33E7}"/>
                </a:ext>
              </a:extLst>
            </p:cNvPr>
            <p:cNvCxnSpPr>
              <a:cxnSpLocks/>
              <a:stCxn id="98" idx="0"/>
              <a:endCxn id="96" idx="2"/>
            </p:cNvCxnSpPr>
            <p:nvPr/>
          </p:nvCxnSpPr>
          <p:spPr>
            <a:xfrm flipV="1">
              <a:off x="4455333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4530F63-F20A-44D5-811D-144074F1B5B7}"/>
                </a:ext>
              </a:extLst>
            </p:cNvPr>
            <p:cNvCxnSpPr>
              <a:cxnSpLocks/>
              <a:stCxn id="99" idx="0"/>
              <a:endCxn id="97" idx="2"/>
            </p:cNvCxnSpPr>
            <p:nvPr/>
          </p:nvCxnSpPr>
          <p:spPr>
            <a:xfrm flipV="1">
              <a:off x="4954044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7D5C1DC-C774-45A3-8297-FE726987FBA7}"/>
                </a:ext>
              </a:extLst>
            </p:cNvPr>
            <p:cNvCxnSpPr>
              <a:cxnSpLocks/>
              <a:stCxn id="98" idx="0"/>
              <a:endCxn id="97" idx="2"/>
            </p:cNvCxnSpPr>
            <p:nvPr/>
          </p:nvCxnSpPr>
          <p:spPr>
            <a:xfrm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D6AD7E6-66FA-461A-B2A2-3D03A19C7019}"/>
                </a:ext>
              </a:extLst>
            </p:cNvPr>
            <p:cNvCxnSpPr>
              <a:cxnSpLocks/>
              <a:stCxn id="99" idx="0"/>
              <a:endCxn id="96" idx="2"/>
            </p:cNvCxnSpPr>
            <p:nvPr/>
          </p:nvCxnSpPr>
          <p:spPr>
            <a:xfrm flipH="1"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D6BB31A3-6360-413C-91CE-0F1EE87113E4}"/>
                </a:ext>
              </a:extLst>
            </p:cNvPr>
            <p:cNvSpPr/>
            <p:nvPr/>
          </p:nvSpPr>
          <p:spPr>
            <a:xfrm>
              <a:off x="5286516" y="3172747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23CE7F10-52F6-44E0-AE5C-13341E70615B}"/>
                </a:ext>
              </a:extLst>
            </p:cNvPr>
            <p:cNvSpPr/>
            <p:nvPr/>
          </p:nvSpPr>
          <p:spPr>
            <a:xfrm>
              <a:off x="5286516" y="3583730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503D4896-8653-4F71-8F4A-3C78B70619EB}"/>
                </a:ext>
              </a:extLst>
            </p:cNvPr>
            <p:cNvSpPr/>
            <p:nvPr/>
          </p:nvSpPr>
          <p:spPr>
            <a:xfrm>
              <a:off x="5286516" y="399470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24EA73B-2353-4CFD-8B0D-B4074FD47A91}"/>
                </a:ext>
              </a:extLst>
            </p:cNvPr>
            <p:cNvCxnSpPr>
              <a:cxnSpLocks/>
              <a:stCxn id="112" idx="0"/>
              <a:endCxn id="111" idx="2"/>
            </p:cNvCxnSpPr>
            <p:nvPr/>
          </p:nvCxnSpPr>
          <p:spPr>
            <a:xfrm flipV="1">
              <a:off x="5452753" y="3749966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A3D7DF9-089D-42FF-9BAC-09E8A17CBD88}"/>
                </a:ext>
              </a:extLst>
            </p:cNvPr>
            <p:cNvCxnSpPr>
              <a:cxnSpLocks/>
              <a:stCxn id="111" idx="0"/>
              <a:endCxn id="110" idx="2"/>
            </p:cNvCxnSpPr>
            <p:nvPr/>
          </p:nvCxnSpPr>
          <p:spPr>
            <a:xfrm flipV="1">
              <a:off x="5452753" y="3338985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BF7B5A7-400D-4B8E-9B9F-672F761015E8}"/>
                </a:ext>
              </a:extLst>
            </p:cNvPr>
            <p:cNvCxnSpPr>
              <a:cxnSpLocks/>
              <a:stCxn id="98" idx="0"/>
              <a:endCxn id="110" idx="2"/>
            </p:cNvCxnSpPr>
            <p:nvPr/>
          </p:nvCxnSpPr>
          <p:spPr>
            <a:xfrm flipV="1">
              <a:off x="4455333" y="3338985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3EB3D44B-7246-4BB1-8911-BDACD0447794}"/>
                </a:ext>
              </a:extLst>
            </p:cNvPr>
            <p:cNvCxnSpPr>
              <a:cxnSpLocks/>
              <a:stCxn id="100" idx="0"/>
              <a:endCxn id="111" idx="2"/>
            </p:cNvCxnSpPr>
            <p:nvPr/>
          </p:nvCxnSpPr>
          <p:spPr>
            <a:xfrm flipV="1">
              <a:off x="4455333" y="3749967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3DE4A646-C616-4646-B48A-75B8D8D69960}"/>
                </a:ext>
              </a:extLst>
            </p:cNvPr>
            <p:cNvCxnSpPr>
              <a:cxnSpLocks/>
              <a:stCxn id="101" idx="0"/>
              <a:endCxn id="111" idx="2"/>
            </p:cNvCxnSpPr>
            <p:nvPr/>
          </p:nvCxnSpPr>
          <p:spPr>
            <a:xfrm flipV="1">
              <a:off x="4954045" y="3749967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C1E8AE6B-8010-459E-BD6F-B2D67B3BA081}"/>
                </a:ext>
              </a:extLst>
            </p:cNvPr>
            <p:cNvCxnSpPr>
              <a:cxnSpLocks/>
              <a:stCxn id="112" idx="0"/>
              <a:endCxn id="99" idx="2"/>
            </p:cNvCxnSpPr>
            <p:nvPr/>
          </p:nvCxnSpPr>
          <p:spPr>
            <a:xfrm flipH="1" flipV="1">
              <a:off x="4954045" y="3744214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08D7C14A-6542-4002-9FEE-C0F6F0DD0E6A}"/>
                </a:ext>
              </a:extLst>
            </p:cNvPr>
            <p:cNvCxnSpPr>
              <a:cxnSpLocks/>
              <a:stCxn id="112" idx="0"/>
              <a:endCxn id="98" idx="2"/>
            </p:cNvCxnSpPr>
            <p:nvPr/>
          </p:nvCxnSpPr>
          <p:spPr>
            <a:xfrm flipH="1" flipV="1">
              <a:off x="4455333" y="3744214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59DEE77-A80C-4FCD-90F5-E990F173C0CF}"/>
                </a:ext>
              </a:extLst>
            </p:cNvPr>
            <p:cNvCxnSpPr>
              <a:cxnSpLocks/>
              <a:stCxn id="111" idx="0"/>
              <a:endCxn id="97" idx="2"/>
            </p:cNvCxnSpPr>
            <p:nvPr/>
          </p:nvCxnSpPr>
          <p:spPr>
            <a:xfrm flipH="1" flipV="1">
              <a:off x="4954045" y="3333231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3D9C0E1-85AC-4E22-AA24-F1A5556611CA}"/>
                </a:ext>
              </a:extLst>
            </p:cNvPr>
            <p:cNvCxnSpPr>
              <a:cxnSpLocks/>
              <a:stCxn id="111" idx="0"/>
              <a:endCxn id="96" idx="2"/>
            </p:cNvCxnSpPr>
            <p:nvPr/>
          </p:nvCxnSpPr>
          <p:spPr>
            <a:xfrm flipH="1" flipV="1">
              <a:off x="4455333" y="3333231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C5F98E6E-3B26-4130-BD2F-0E0D6D182CBE}"/>
                </a:ext>
              </a:extLst>
            </p:cNvPr>
            <p:cNvCxnSpPr>
              <a:cxnSpLocks/>
              <a:stCxn id="99" idx="0"/>
              <a:endCxn id="110" idx="2"/>
            </p:cNvCxnSpPr>
            <p:nvPr/>
          </p:nvCxnSpPr>
          <p:spPr>
            <a:xfrm flipV="1">
              <a:off x="4954045" y="3338985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21E8E5A-5475-4308-B600-CA2FD4495233}"/>
                </a:ext>
              </a:extLst>
            </p:cNvPr>
            <p:cNvSpPr txBox="1"/>
            <p:nvPr/>
          </p:nvSpPr>
          <p:spPr>
            <a:xfrm>
              <a:off x="4231418" y="413239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4266A44-E854-4932-8BFB-5419BFF83573}"/>
                </a:ext>
              </a:extLst>
            </p:cNvPr>
            <p:cNvSpPr txBox="1"/>
            <p:nvPr/>
          </p:nvSpPr>
          <p:spPr>
            <a:xfrm>
              <a:off x="6116007" y="3368922"/>
              <a:ext cx="1506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Document</a:t>
              </a:r>
            </a:p>
            <a:p>
              <a:pPr algn="ctr"/>
              <a:r>
                <a:rPr lang="en-US" sz="1400" b="1" dirty="0"/>
                <a:t>(pre-computed)</a:t>
              </a:r>
              <a:endParaRPr lang="en-US" b="1" dirty="0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F4C70EB-896F-42F9-8F9D-D097180C1EEF}"/>
                </a:ext>
              </a:extLst>
            </p:cNvPr>
            <p:cNvSpPr/>
            <p:nvPr/>
          </p:nvSpPr>
          <p:spPr>
            <a:xfrm>
              <a:off x="6289628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36FCE0B0-69DD-4E47-8C62-D46E8260C873}"/>
                </a:ext>
              </a:extLst>
            </p:cNvPr>
            <p:cNvSpPr/>
            <p:nvPr/>
          </p:nvSpPr>
          <p:spPr>
            <a:xfrm>
              <a:off x="6788339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77A71C49-3346-48CC-B775-0F36297E8FB3}"/>
                </a:ext>
              </a:extLst>
            </p:cNvPr>
            <p:cNvSpPr/>
            <p:nvPr/>
          </p:nvSpPr>
          <p:spPr>
            <a:xfrm>
              <a:off x="7522136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6F05A96A-4015-42B1-9227-7BAE4944E6F5}"/>
                </a:ext>
              </a:extLst>
            </p:cNvPr>
            <p:cNvSpPr/>
            <p:nvPr/>
          </p:nvSpPr>
          <p:spPr>
            <a:xfrm>
              <a:off x="5809503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9F1A36D-921B-4D71-9DC2-AAF46644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612" y="3233541"/>
              <a:ext cx="166237" cy="28382"/>
            </a:xfrm>
            <a:prstGeom prst="rect">
              <a:avLst/>
            </a:prstGeom>
          </p:spPr>
        </p:pic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27359C1D-6EA7-4294-9BB5-E744E982FA98}"/>
                </a:ext>
              </a:extLst>
            </p:cNvPr>
            <p:cNvSpPr/>
            <p:nvPr/>
          </p:nvSpPr>
          <p:spPr>
            <a:xfrm>
              <a:off x="6891368" y="2426169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200" b="1" dirty="0"/>
            </a:p>
          </p:txBody>
        </p:sp>
        <p:cxnSp>
          <p:nvCxnSpPr>
            <p:cNvPr id="153" name="Connector: Curved 152">
              <a:extLst>
                <a:ext uri="{FF2B5EF4-FFF2-40B4-BE49-F238E27FC236}">
                  <a16:creationId xmlns:a16="http://schemas.microsoft.com/office/drawing/2014/main" id="{C52082F0-7DAF-4C76-BDCE-F60858C05406}"/>
                </a:ext>
              </a:extLst>
            </p:cNvPr>
            <p:cNvCxnSpPr>
              <a:cxnSpLocks/>
              <a:stCxn id="96" idx="0"/>
              <a:endCxn id="237" idx="1"/>
            </p:cNvCxnSpPr>
            <p:nvPr/>
          </p:nvCxnSpPr>
          <p:spPr>
            <a:xfrm rot="5400000" flipH="1" flipV="1">
              <a:off x="4305606" y="2659015"/>
              <a:ext cx="657707" cy="358253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97AC9FF9-A003-45E2-99D6-7773C830B107}"/>
                </a:ext>
              </a:extLst>
            </p:cNvPr>
            <p:cNvCxnSpPr>
              <a:cxnSpLocks/>
              <a:stCxn id="150" idx="0"/>
              <a:endCxn id="237" idx="2"/>
            </p:cNvCxnSpPr>
            <p:nvPr/>
          </p:nvCxnSpPr>
          <p:spPr>
            <a:xfrm flipH="1" flipV="1">
              <a:off x="5179346" y="2592405"/>
              <a:ext cx="796394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2482168-70CA-45F6-86C4-5272DF9ED156}"/>
                </a:ext>
              </a:extLst>
            </p:cNvPr>
            <p:cNvCxnSpPr>
              <a:cxnSpLocks/>
              <a:stCxn id="150" idx="0"/>
              <a:endCxn id="239" idx="2"/>
            </p:cNvCxnSpPr>
            <p:nvPr/>
          </p:nvCxnSpPr>
          <p:spPr>
            <a:xfrm flipV="1">
              <a:off x="5975740" y="2585257"/>
              <a:ext cx="187643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4E072061-26EB-4496-AA5F-D70B39985F0C}"/>
                </a:ext>
              </a:extLst>
            </p:cNvPr>
            <p:cNvCxnSpPr>
              <a:cxnSpLocks/>
              <a:stCxn id="150" idx="0"/>
              <a:endCxn id="152" idx="2"/>
            </p:cNvCxnSpPr>
            <p:nvPr/>
          </p:nvCxnSpPr>
          <p:spPr>
            <a:xfrm flipV="1">
              <a:off x="5975740" y="2592406"/>
              <a:ext cx="1281388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4EB9EAE0-CEB8-4136-8792-E94D04AB36C1}"/>
                </a:ext>
              </a:extLst>
            </p:cNvPr>
            <p:cNvCxnSpPr>
              <a:cxnSpLocks/>
              <a:stCxn id="147" idx="0"/>
              <a:endCxn id="237" idx="2"/>
            </p:cNvCxnSpPr>
            <p:nvPr/>
          </p:nvCxnSpPr>
          <p:spPr>
            <a:xfrm flipH="1" flipV="1">
              <a:off x="5179346" y="2592405"/>
              <a:ext cx="1276519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8AD9DD7-5603-4431-9524-7130198BA4C1}"/>
                </a:ext>
              </a:extLst>
            </p:cNvPr>
            <p:cNvCxnSpPr>
              <a:cxnSpLocks/>
              <a:stCxn id="148" idx="0"/>
              <a:endCxn id="237" idx="2"/>
            </p:cNvCxnSpPr>
            <p:nvPr/>
          </p:nvCxnSpPr>
          <p:spPr>
            <a:xfrm flipH="1" flipV="1">
              <a:off x="5179346" y="2592405"/>
              <a:ext cx="1775230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BF3E468-F1C8-48F8-AA4F-4F0000D4828B}"/>
                </a:ext>
              </a:extLst>
            </p:cNvPr>
            <p:cNvCxnSpPr>
              <a:cxnSpLocks/>
              <a:stCxn id="149" idx="0"/>
              <a:endCxn id="237" idx="2"/>
            </p:cNvCxnSpPr>
            <p:nvPr/>
          </p:nvCxnSpPr>
          <p:spPr>
            <a:xfrm flipH="1" flipV="1">
              <a:off x="5179346" y="2592405"/>
              <a:ext cx="2509027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8ED0EED-4B01-4CB8-A751-D166BE7C1CB7}"/>
                </a:ext>
              </a:extLst>
            </p:cNvPr>
            <p:cNvCxnSpPr>
              <a:cxnSpLocks/>
              <a:stCxn id="147" idx="0"/>
              <a:endCxn id="239" idx="2"/>
            </p:cNvCxnSpPr>
            <p:nvPr/>
          </p:nvCxnSpPr>
          <p:spPr>
            <a:xfrm flipH="1" flipV="1">
              <a:off x="6163383" y="2585257"/>
              <a:ext cx="292482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0FA5A96-7B5C-4E65-B3B4-C1B750592FE8}"/>
                </a:ext>
              </a:extLst>
            </p:cNvPr>
            <p:cNvCxnSpPr>
              <a:cxnSpLocks/>
              <a:stCxn id="148" idx="0"/>
              <a:endCxn id="239" idx="2"/>
            </p:cNvCxnSpPr>
            <p:nvPr/>
          </p:nvCxnSpPr>
          <p:spPr>
            <a:xfrm flipH="1" flipV="1">
              <a:off x="6163383" y="2585257"/>
              <a:ext cx="791193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FEE46B2-5A1D-49E7-AB25-9F33DB32DF36}"/>
                </a:ext>
              </a:extLst>
            </p:cNvPr>
            <p:cNvCxnSpPr>
              <a:cxnSpLocks/>
              <a:stCxn id="149" idx="0"/>
              <a:endCxn id="239" idx="2"/>
            </p:cNvCxnSpPr>
            <p:nvPr/>
          </p:nvCxnSpPr>
          <p:spPr>
            <a:xfrm flipH="1" flipV="1">
              <a:off x="6163383" y="2585257"/>
              <a:ext cx="1524990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813967DB-3743-4509-ADC9-61C04819B4B1}"/>
                </a:ext>
              </a:extLst>
            </p:cNvPr>
            <p:cNvCxnSpPr>
              <a:cxnSpLocks/>
              <a:stCxn id="147" idx="0"/>
              <a:endCxn id="152" idx="2"/>
            </p:cNvCxnSpPr>
            <p:nvPr/>
          </p:nvCxnSpPr>
          <p:spPr>
            <a:xfrm flipV="1">
              <a:off x="6455865" y="2592406"/>
              <a:ext cx="801263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6CF94FDD-57F4-4F60-A648-3705C508EC60}"/>
                </a:ext>
              </a:extLst>
            </p:cNvPr>
            <p:cNvCxnSpPr>
              <a:cxnSpLocks/>
              <a:stCxn id="148" idx="0"/>
              <a:endCxn id="152" idx="2"/>
            </p:cNvCxnSpPr>
            <p:nvPr/>
          </p:nvCxnSpPr>
          <p:spPr>
            <a:xfrm flipV="1">
              <a:off x="6954576" y="2592406"/>
              <a:ext cx="302552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CAC57992-1206-425A-9ED9-66AEFD5CAB00}"/>
                </a:ext>
              </a:extLst>
            </p:cNvPr>
            <p:cNvCxnSpPr>
              <a:cxnSpLocks/>
              <a:stCxn id="149" idx="0"/>
              <a:endCxn id="152" idx="2"/>
            </p:cNvCxnSpPr>
            <p:nvPr/>
          </p:nvCxnSpPr>
          <p:spPr>
            <a:xfrm flipH="1" flipV="1">
              <a:off x="7257128" y="2592406"/>
              <a:ext cx="431245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72C22D4-7933-48DD-9D01-2EA685D776B6}"/>
                </a:ext>
              </a:extLst>
            </p:cNvPr>
            <p:cNvGrpSpPr/>
            <p:nvPr/>
          </p:nvGrpSpPr>
          <p:grpSpPr>
            <a:xfrm>
              <a:off x="5840649" y="1838948"/>
              <a:ext cx="395676" cy="376939"/>
              <a:chOff x="2360309" y="1388495"/>
              <a:chExt cx="395676" cy="376939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1E811460-AA0A-4228-9B72-709DB1911E87}"/>
                  </a:ext>
                </a:extLst>
              </p:cNvPr>
              <p:cNvSpPr/>
              <p:nvPr/>
            </p:nvSpPr>
            <p:spPr>
              <a:xfrm>
                <a:off x="2360309" y="1399674"/>
                <a:ext cx="365760" cy="3657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AEDAEAA9-9062-41EA-BF92-06092E4FE855}"/>
                      </a:ext>
                    </a:extLst>
                  </p:cNvPr>
                  <p:cNvSpPr/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D1BB2EB5-E1D1-4DEA-98EB-7ED7DC5284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D0D321CD-E26F-4740-9D97-3FB19F773607}"/>
                </a:ext>
              </a:extLst>
            </p:cNvPr>
            <p:cNvCxnSpPr>
              <a:cxnSpLocks/>
              <a:stCxn id="237" idx="0"/>
              <a:endCxn id="241" idx="4"/>
            </p:cNvCxnSpPr>
            <p:nvPr/>
          </p:nvCxnSpPr>
          <p:spPr>
            <a:xfrm flipV="1">
              <a:off x="5179346" y="2215887"/>
              <a:ext cx="844183" cy="210281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781FD00-A146-4B42-952C-EE8AC0809755}"/>
                </a:ext>
              </a:extLst>
            </p:cNvPr>
            <p:cNvCxnSpPr>
              <a:cxnSpLocks/>
              <a:stCxn id="239" idx="0"/>
              <a:endCxn id="241" idx="4"/>
            </p:cNvCxnSpPr>
            <p:nvPr/>
          </p:nvCxnSpPr>
          <p:spPr>
            <a:xfrm flipH="1" flipV="1">
              <a:off x="6023529" y="2215887"/>
              <a:ext cx="139854" cy="20313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0C48E3B9-6124-49CD-85AF-077B98ACD36C}"/>
                </a:ext>
              </a:extLst>
            </p:cNvPr>
            <p:cNvCxnSpPr>
              <a:cxnSpLocks/>
              <a:stCxn id="152" idx="0"/>
              <a:endCxn id="241" idx="4"/>
            </p:cNvCxnSpPr>
            <p:nvPr/>
          </p:nvCxnSpPr>
          <p:spPr>
            <a:xfrm flipH="1" flipV="1">
              <a:off x="6023529" y="2215887"/>
              <a:ext cx="1233599" cy="210282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9B0647DE-9763-4647-B7AE-F19B6FFB4663}"/>
                </a:ext>
              </a:extLst>
            </p:cNvPr>
            <p:cNvCxnSpPr>
              <a:cxnSpLocks/>
              <a:stCxn id="241" idx="0"/>
              <a:endCxn id="240" idx="2"/>
            </p:cNvCxnSpPr>
            <p:nvPr/>
          </p:nvCxnSpPr>
          <p:spPr>
            <a:xfrm flipV="1">
              <a:off x="6023529" y="1746099"/>
              <a:ext cx="0" cy="10402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nector: Curved 235">
              <a:extLst>
                <a:ext uri="{FF2B5EF4-FFF2-40B4-BE49-F238E27FC236}">
                  <a16:creationId xmlns:a16="http://schemas.microsoft.com/office/drawing/2014/main" id="{6010FF23-0785-4335-8AD4-CE1AAA6D7AAE}"/>
                </a:ext>
              </a:extLst>
            </p:cNvPr>
            <p:cNvCxnSpPr>
              <a:cxnSpLocks/>
              <a:stCxn id="97" idx="0"/>
              <a:endCxn id="239" idx="1"/>
            </p:cNvCxnSpPr>
            <p:nvPr/>
          </p:nvCxnSpPr>
          <p:spPr>
            <a:xfrm rot="5400000" flipH="1" flipV="1">
              <a:off x="5043406" y="2412778"/>
              <a:ext cx="664855" cy="843579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A4530F15-E4A5-4EAC-B795-1E5925C88E0F}"/>
                </a:ext>
              </a:extLst>
            </p:cNvPr>
            <p:cNvSpPr/>
            <p:nvPr/>
          </p:nvSpPr>
          <p:spPr>
            <a:xfrm>
              <a:off x="4813586" y="2426168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100" b="1" dirty="0"/>
            </a:p>
          </p:txBody>
        </p:sp>
        <p:cxnSp>
          <p:nvCxnSpPr>
            <p:cNvPr id="238" name="Connector: Curved 237">
              <a:extLst>
                <a:ext uri="{FF2B5EF4-FFF2-40B4-BE49-F238E27FC236}">
                  <a16:creationId xmlns:a16="http://schemas.microsoft.com/office/drawing/2014/main" id="{0B59CEC0-0CDB-4893-90EE-78B3F695D995}"/>
                </a:ext>
              </a:extLst>
            </p:cNvPr>
            <p:cNvCxnSpPr>
              <a:cxnSpLocks/>
              <a:stCxn id="110" idx="0"/>
              <a:endCxn id="152" idx="1"/>
            </p:cNvCxnSpPr>
            <p:nvPr/>
          </p:nvCxnSpPr>
          <p:spPr>
            <a:xfrm rot="5400000" flipH="1" flipV="1">
              <a:off x="5840331" y="2121711"/>
              <a:ext cx="663459" cy="1438615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84DF347A-AECC-4B4E-97CB-649393D16216}"/>
                </a:ext>
              </a:extLst>
            </p:cNvPr>
            <p:cNvSpPr/>
            <p:nvPr/>
          </p:nvSpPr>
          <p:spPr>
            <a:xfrm>
              <a:off x="5797623" y="2419020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err="1"/>
                <a:t>MaxSim</a:t>
              </a:r>
              <a:endParaRPr lang="en-US" sz="1200" b="1"/>
            </a:p>
          </p:txBody>
        </p: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A53CCF72-5364-4678-A203-DD49532E1A8F}"/>
                </a:ext>
              </a:extLst>
            </p:cNvPr>
            <p:cNvSpPr/>
            <p:nvPr/>
          </p:nvSpPr>
          <p:spPr>
            <a:xfrm>
              <a:off x="5872925" y="1513956"/>
              <a:ext cx="301208" cy="2321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925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38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565306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545081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503982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505444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565306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565306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565306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503982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503520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503519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45C6FD1C-479E-4820-8595-E3C082CFD66C}"/>
              </a:ext>
            </a:extLst>
          </p:cNvPr>
          <p:cNvCxnSpPr>
            <a:cxnSpLocks/>
            <a:stCxn id="168" idx="0"/>
            <a:endCxn id="146" idx="2"/>
          </p:cNvCxnSpPr>
          <p:nvPr/>
        </p:nvCxnSpPr>
        <p:spPr>
          <a:xfrm rot="16200000" flipV="1">
            <a:off x="6987956" y="3927522"/>
            <a:ext cx="989170" cy="1226186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5E35B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1EC1926-0A9D-4D2C-992F-F19C6C5D05C6}"/>
              </a:ext>
            </a:extLst>
          </p:cNvPr>
          <p:cNvGrpSpPr/>
          <p:nvPr/>
        </p:nvGrpSpPr>
        <p:grpSpPr>
          <a:xfrm>
            <a:off x="4231418" y="1513956"/>
            <a:ext cx="3623192" cy="3080108"/>
            <a:chOff x="4231418" y="1513956"/>
            <a:chExt cx="3623192" cy="3080108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D9C59B3-8BD3-409D-A31F-A089471905A5}"/>
                </a:ext>
              </a:extLst>
            </p:cNvPr>
            <p:cNvSpPr/>
            <p:nvPr/>
          </p:nvSpPr>
          <p:spPr>
            <a:xfrm>
              <a:off x="4289096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6B804F5-423D-480B-AF39-70A5E9AB9967}"/>
                </a:ext>
              </a:extLst>
            </p:cNvPr>
            <p:cNvSpPr/>
            <p:nvPr/>
          </p:nvSpPr>
          <p:spPr>
            <a:xfrm>
              <a:off x="4787807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F421070-3EE5-46F9-B8EA-3072F57F20BF}"/>
                </a:ext>
              </a:extLst>
            </p:cNvPr>
            <p:cNvSpPr/>
            <p:nvPr/>
          </p:nvSpPr>
          <p:spPr>
            <a:xfrm>
              <a:off x="4289096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C162011-4C5D-4802-9307-B4FAD075FB48}"/>
                </a:ext>
              </a:extLst>
            </p:cNvPr>
            <p:cNvSpPr/>
            <p:nvPr/>
          </p:nvSpPr>
          <p:spPr>
            <a:xfrm>
              <a:off x="4787807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19277E00-32B1-40F9-91BE-78C2C3E16411}"/>
                </a:ext>
              </a:extLst>
            </p:cNvPr>
            <p:cNvSpPr/>
            <p:nvPr/>
          </p:nvSpPr>
          <p:spPr>
            <a:xfrm>
              <a:off x="4289096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12E8487F-354D-4886-9AB4-7784ED37F360}"/>
                </a:ext>
              </a:extLst>
            </p:cNvPr>
            <p:cNvSpPr/>
            <p:nvPr/>
          </p:nvSpPr>
          <p:spPr>
            <a:xfrm>
              <a:off x="4787807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5AB6D04-6E26-4510-92AE-9E717CAB5010}"/>
                </a:ext>
              </a:extLst>
            </p:cNvPr>
            <p:cNvCxnSpPr>
              <a:cxnSpLocks/>
              <a:stCxn id="100" idx="0"/>
              <a:endCxn id="98" idx="2"/>
            </p:cNvCxnSpPr>
            <p:nvPr/>
          </p:nvCxnSpPr>
          <p:spPr>
            <a:xfrm flipV="1">
              <a:off x="4455333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55B13BA-1263-4B4E-9C94-0B910E3A002E}"/>
                </a:ext>
              </a:extLst>
            </p:cNvPr>
            <p:cNvCxnSpPr>
              <a:cxnSpLocks/>
              <a:stCxn id="100" idx="0"/>
              <a:endCxn id="99" idx="2"/>
            </p:cNvCxnSpPr>
            <p:nvPr/>
          </p:nvCxnSpPr>
          <p:spPr>
            <a:xfrm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223F7F3E-EFD0-4F28-B105-C4C91EDB03E6}"/>
                </a:ext>
              </a:extLst>
            </p:cNvPr>
            <p:cNvCxnSpPr>
              <a:cxnSpLocks/>
              <a:stCxn id="101" idx="0"/>
              <a:endCxn id="98" idx="2"/>
            </p:cNvCxnSpPr>
            <p:nvPr/>
          </p:nvCxnSpPr>
          <p:spPr>
            <a:xfrm flipH="1"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42F36CA7-52E3-4229-9721-A639D950BE1E}"/>
                </a:ext>
              </a:extLst>
            </p:cNvPr>
            <p:cNvCxnSpPr>
              <a:cxnSpLocks/>
              <a:stCxn id="101" idx="0"/>
              <a:endCxn id="99" idx="2"/>
            </p:cNvCxnSpPr>
            <p:nvPr/>
          </p:nvCxnSpPr>
          <p:spPr>
            <a:xfrm flipV="1">
              <a:off x="4954044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0C82F8B-2D1E-46EE-AF04-30CF2975C5C7}"/>
                </a:ext>
              </a:extLst>
            </p:cNvPr>
            <p:cNvCxnSpPr>
              <a:cxnSpLocks/>
              <a:stCxn id="98" idx="0"/>
              <a:endCxn id="96" idx="2"/>
            </p:cNvCxnSpPr>
            <p:nvPr/>
          </p:nvCxnSpPr>
          <p:spPr>
            <a:xfrm flipV="1">
              <a:off x="4455333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362277D-3AF3-44BC-A568-BFB2F6316AAC}"/>
                </a:ext>
              </a:extLst>
            </p:cNvPr>
            <p:cNvCxnSpPr>
              <a:cxnSpLocks/>
              <a:stCxn id="99" idx="0"/>
              <a:endCxn id="97" idx="2"/>
            </p:cNvCxnSpPr>
            <p:nvPr/>
          </p:nvCxnSpPr>
          <p:spPr>
            <a:xfrm flipV="1">
              <a:off x="4954044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2D1F6A9-358A-4000-AECA-28E2A2D0F73A}"/>
                </a:ext>
              </a:extLst>
            </p:cNvPr>
            <p:cNvCxnSpPr>
              <a:cxnSpLocks/>
              <a:stCxn id="98" idx="0"/>
              <a:endCxn id="97" idx="2"/>
            </p:cNvCxnSpPr>
            <p:nvPr/>
          </p:nvCxnSpPr>
          <p:spPr>
            <a:xfrm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83D03E0-8675-4922-8F23-D35D1D408498}"/>
                </a:ext>
              </a:extLst>
            </p:cNvPr>
            <p:cNvCxnSpPr>
              <a:cxnSpLocks/>
              <a:stCxn id="99" idx="0"/>
              <a:endCxn id="96" idx="2"/>
            </p:cNvCxnSpPr>
            <p:nvPr/>
          </p:nvCxnSpPr>
          <p:spPr>
            <a:xfrm flipH="1"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D3965A72-0585-49DB-9513-22903DAE2F8C}"/>
                </a:ext>
              </a:extLst>
            </p:cNvPr>
            <p:cNvSpPr/>
            <p:nvPr/>
          </p:nvSpPr>
          <p:spPr>
            <a:xfrm>
              <a:off x="5286516" y="3172747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594AAB34-6FBC-481A-8BC6-83D229A42189}"/>
                </a:ext>
              </a:extLst>
            </p:cNvPr>
            <p:cNvSpPr/>
            <p:nvPr/>
          </p:nvSpPr>
          <p:spPr>
            <a:xfrm>
              <a:off x="5286516" y="3583730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463D25C4-D847-42F5-998A-AD5312815D3D}"/>
                </a:ext>
              </a:extLst>
            </p:cNvPr>
            <p:cNvSpPr/>
            <p:nvPr/>
          </p:nvSpPr>
          <p:spPr>
            <a:xfrm>
              <a:off x="5286516" y="399470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23E77D0-C3D3-4775-9182-E65643CCE719}"/>
                </a:ext>
              </a:extLst>
            </p:cNvPr>
            <p:cNvCxnSpPr>
              <a:cxnSpLocks/>
              <a:stCxn id="112" idx="0"/>
              <a:endCxn id="111" idx="2"/>
            </p:cNvCxnSpPr>
            <p:nvPr/>
          </p:nvCxnSpPr>
          <p:spPr>
            <a:xfrm flipV="1">
              <a:off x="5452753" y="3749966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C0627D0-5D01-4FF5-A41A-C218AF5BBC8B}"/>
                </a:ext>
              </a:extLst>
            </p:cNvPr>
            <p:cNvCxnSpPr>
              <a:cxnSpLocks/>
              <a:stCxn id="111" idx="0"/>
              <a:endCxn id="110" idx="2"/>
            </p:cNvCxnSpPr>
            <p:nvPr/>
          </p:nvCxnSpPr>
          <p:spPr>
            <a:xfrm flipV="1">
              <a:off x="5452753" y="3338985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E076A91-F82D-4DEB-A208-B9FE576F9706}"/>
                </a:ext>
              </a:extLst>
            </p:cNvPr>
            <p:cNvCxnSpPr>
              <a:cxnSpLocks/>
              <a:stCxn id="98" idx="0"/>
              <a:endCxn id="110" idx="2"/>
            </p:cNvCxnSpPr>
            <p:nvPr/>
          </p:nvCxnSpPr>
          <p:spPr>
            <a:xfrm flipV="1">
              <a:off x="4455333" y="3338985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F11F5127-CF6B-4F77-9DAD-D94228125364}"/>
                </a:ext>
              </a:extLst>
            </p:cNvPr>
            <p:cNvCxnSpPr>
              <a:cxnSpLocks/>
              <a:stCxn id="100" idx="0"/>
              <a:endCxn id="111" idx="2"/>
            </p:cNvCxnSpPr>
            <p:nvPr/>
          </p:nvCxnSpPr>
          <p:spPr>
            <a:xfrm flipV="1">
              <a:off x="4455333" y="3749967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7800978B-139A-4730-BEC1-91CF7706527C}"/>
                </a:ext>
              </a:extLst>
            </p:cNvPr>
            <p:cNvCxnSpPr>
              <a:cxnSpLocks/>
              <a:stCxn id="101" idx="0"/>
              <a:endCxn id="111" idx="2"/>
            </p:cNvCxnSpPr>
            <p:nvPr/>
          </p:nvCxnSpPr>
          <p:spPr>
            <a:xfrm flipV="1">
              <a:off x="4954045" y="3749967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A28EB6F7-AA84-41D3-A78D-9C6F167B6257}"/>
                </a:ext>
              </a:extLst>
            </p:cNvPr>
            <p:cNvCxnSpPr>
              <a:cxnSpLocks/>
              <a:stCxn id="112" idx="0"/>
              <a:endCxn id="99" idx="2"/>
            </p:cNvCxnSpPr>
            <p:nvPr/>
          </p:nvCxnSpPr>
          <p:spPr>
            <a:xfrm flipH="1" flipV="1">
              <a:off x="4954045" y="3744214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0B01EF3-A5A2-47A2-9126-6340686CE58B}"/>
                </a:ext>
              </a:extLst>
            </p:cNvPr>
            <p:cNvCxnSpPr>
              <a:cxnSpLocks/>
              <a:stCxn id="112" idx="0"/>
              <a:endCxn id="98" idx="2"/>
            </p:cNvCxnSpPr>
            <p:nvPr/>
          </p:nvCxnSpPr>
          <p:spPr>
            <a:xfrm flipH="1" flipV="1">
              <a:off x="4455333" y="3744214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82A8C9DD-299E-4D0B-AAB7-13C5F3E41940}"/>
                </a:ext>
              </a:extLst>
            </p:cNvPr>
            <p:cNvCxnSpPr>
              <a:cxnSpLocks/>
              <a:stCxn id="111" idx="0"/>
              <a:endCxn id="97" idx="2"/>
            </p:cNvCxnSpPr>
            <p:nvPr/>
          </p:nvCxnSpPr>
          <p:spPr>
            <a:xfrm flipH="1" flipV="1">
              <a:off x="4954045" y="3333231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65974DB-1AC1-4C32-8F5E-D0AD9F5C2BB3}"/>
                </a:ext>
              </a:extLst>
            </p:cNvPr>
            <p:cNvCxnSpPr>
              <a:cxnSpLocks/>
              <a:stCxn id="111" idx="0"/>
              <a:endCxn id="96" idx="2"/>
            </p:cNvCxnSpPr>
            <p:nvPr/>
          </p:nvCxnSpPr>
          <p:spPr>
            <a:xfrm flipH="1" flipV="1">
              <a:off x="4455333" y="3333231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B3C4C83-1CE0-406D-A46F-F3118820D007}"/>
                </a:ext>
              </a:extLst>
            </p:cNvPr>
            <p:cNvCxnSpPr>
              <a:cxnSpLocks/>
              <a:stCxn id="99" idx="0"/>
              <a:endCxn id="110" idx="2"/>
            </p:cNvCxnSpPr>
            <p:nvPr/>
          </p:nvCxnSpPr>
          <p:spPr>
            <a:xfrm flipV="1">
              <a:off x="4954045" y="3338985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66A0C6A7-0DC4-4406-9F19-67B3CC74362A}"/>
                </a:ext>
              </a:extLst>
            </p:cNvPr>
            <p:cNvSpPr txBox="1"/>
            <p:nvPr/>
          </p:nvSpPr>
          <p:spPr>
            <a:xfrm>
              <a:off x="4231418" y="413239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FE28A12-CF71-45E0-B125-36E419B6AEF2}"/>
                </a:ext>
              </a:extLst>
            </p:cNvPr>
            <p:cNvSpPr txBox="1"/>
            <p:nvPr/>
          </p:nvSpPr>
          <p:spPr>
            <a:xfrm>
              <a:off x="6116007" y="3368922"/>
              <a:ext cx="1506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Document</a:t>
              </a:r>
            </a:p>
            <a:p>
              <a:pPr algn="ctr"/>
              <a:r>
                <a:rPr lang="en-US" sz="1400" b="1" dirty="0"/>
                <a:t>(pre-computed)</a:t>
              </a:r>
              <a:endParaRPr lang="en-US" b="1" dirty="0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545ABC1F-6A86-4B26-B5DA-53FA98CF2132}"/>
                </a:ext>
              </a:extLst>
            </p:cNvPr>
            <p:cNvSpPr/>
            <p:nvPr/>
          </p:nvSpPr>
          <p:spPr>
            <a:xfrm>
              <a:off x="6289628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90D25871-8281-4EA9-B351-BC908BFB83D8}"/>
                </a:ext>
              </a:extLst>
            </p:cNvPr>
            <p:cNvSpPr/>
            <p:nvPr/>
          </p:nvSpPr>
          <p:spPr>
            <a:xfrm>
              <a:off x="6788339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F2BB3D0B-061A-4BBB-82C4-3D632FA8FC19}"/>
                </a:ext>
              </a:extLst>
            </p:cNvPr>
            <p:cNvSpPr/>
            <p:nvPr/>
          </p:nvSpPr>
          <p:spPr>
            <a:xfrm>
              <a:off x="7522136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3E31BBF-0AD2-44D8-9218-7E693DBAD1A6}"/>
                </a:ext>
              </a:extLst>
            </p:cNvPr>
            <p:cNvSpPr/>
            <p:nvPr/>
          </p:nvSpPr>
          <p:spPr>
            <a:xfrm>
              <a:off x="5809503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3F77AD03-2BED-4ACD-964E-1BA53A213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612" y="3233541"/>
              <a:ext cx="166237" cy="28382"/>
            </a:xfrm>
            <a:prstGeom prst="rect">
              <a:avLst/>
            </a:prstGeom>
          </p:spPr>
        </p:pic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7C5842A-0689-4827-9E63-AE260EED3111}"/>
                </a:ext>
              </a:extLst>
            </p:cNvPr>
            <p:cNvSpPr/>
            <p:nvPr/>
          </p:nvSpPr>
          <p:spPr>
            <a:xfrm>
              <a:off x="6891368" y="2426169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200" b="1" dirty="0"/>
            </a:p>
          </p:txBody>
        </p:sp>
        <p:cxnSp>
          <p:nvCxnSpPr>
            <p:cNvPr id="153" name="Connector: Curved 152">
              <a:extLst>
                <a:ext uri="{FF2B5EF4-FFF2-40B4-BE49-F238E27FC236}">
                  <a16:creationId xmlns:a16="http://schemas.microsoft.com/office/drawing/2014/main" id="{A68AF108-DA57-41C1-9205-DAAF0BC92E83}"/>
                </a:ext>
              </a:extLst>
            </p:cNvPr>
            <p:cNvCxnSpPr>
              <a:cxnSpLocks/>
              <a:stCxn id="96" idx="0"/>
              <a:endCxn id="237" idx="1"/>
            </p:cNvCxnSpPr>
            <p:nvPr/>
          </p:nvCxnSpPr>
          <p:spPr>
            <a:xfrm rot="5400000" flipH="1" flipV="1">
              <a:off x="4305606" y="2659015"/>
              <a:ext cx="657707" cy="358253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C8D6FC0-763D-4904-98B4-3AEBBA6F948B}"/>
                </a:ext>
              </a:extLst>
            </p:cNvPr>
            <p:cNvCxnSpPr>
              <a:cxnSpLocks/>
              <a:stCxn id="150" idx="0"/>
              <a:endCxn id="237" idx="2"/>
            </p:cNvCxnSpPr>
            <p:nvPr/>
          </p:nvCxnSpPr>
          <p:spPr>
            <a:xfrm flipH="1" flipV="1">
              <a:off x="5179346" y="2592405"/>
              <a:ext cx="796394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B058F0A-24EA-42A8-B942-B20C541E0343}"/>
                </a:ext>
              </a:extLst>
            </p:cNvPr>
            <p:cNvCxnSpPr>
              <a:cxnSpLocks/>
              <a:stCxn id="150" idx="0"/>
              <a:endCxn id="239" idx="2"/>
            </p:cNvCxnSpPr>
            <p:nvPr/>
          </p:nvCxnSpPr>
          <p:spPr>
            <a:xfrm flipV="1">
              <a:off x="5975740" y="2585257"/>
              <a:ext cx="187643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563E5544-A1E9-49FE-84F9-02E596834CC9}"/>
                </a:ext>
              </a:extLst>
            </p:cNvPr>
            <p:cNvCxnSpPr>
              <a:cxnSpLocks/>
              <a:stCxn id="150" idx="0"/>
              <a:endCxn id="152" idx="2"/>
            </p:cNvCxnSpPr>
            <p:nvPr/>
          </p:nvCxnSpPr>
          <p:spPr>
            <a:xfrm flipV="1">
              <a:off x="5975740" y="2592406"/>
              <a:ext cx="1281388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65237FA-18F7-47E8-B14E-CF1D96BCC90E}"/>
                </a:ext>
              </a:extLst>
            </p:cNvPr>
            <p:cNvCxnSpPr>
              <a:cxnSpLocks/>
              <a:stCxn id="147" idx="0"/>
              <a:endCxn id="237" idx="2"/>
            </p:cNvCxnSpPr>
            <p:nvPr/>
          </p:nvCxnSpPr>
          <p:spPr>
            <a:xfrm flipH="1" flipV="1">
              <a:off x="5179346" y="2592405"/>
              <a:ext cx="1276519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189254A4-395F-43DC-93E9-B19A9FBF5FFC}"/>
                </a:ext>
              </a:extLst>
            </p:cNvPr>
            <p:cNvCxnSpPr>
              <a:cxnSpLocks/>
              <a:stCxn id="148" idx="0"/>
              <a:endCxn id="237" idx="2"/>
            </p:cNvCxnSpPr>
            <p:nvPr/>
          </p:nvCxnSpPr>
          <p:spPr>
            <a:xfrm flipH="1" flipV="1">
              <a:off x="5179346" y="2592405"/>
              <a:ext cx="1775230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E0C1841-4470-4B44-A5E4-6D43C18370A4}"/>
                </a:ext>
              </a:extLst>
            </p:cNvPr>
            <p:cNvCxnSpPr>
              <a:cxnSpLocks/>
              <a:stCxn id="149" idx="0"/>
              <a:endCxn id="237" idx="2"/>
            </p:cNvCxnSpPr>
            <p:nvPr/>
          </p:nvCxnSpPr>
          <p:spPr>
            <a:xfrm flipH="1" flipV="1">
              <a:off x="5179346" y="2592405"/>
              <a:ext cx="2509027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BCFCA685-E25C-4C26-ACDE-0C7BBB363EFB}"/>
                </a:ext>
              </a:extLst>
            </p:cNvPr>
            <p:cNvCxnSpPr>
              <a:cxnSpLocks/>
              <a:stCxn id="147" idx="0"/>
              <a:endCxn id="239" idx="2"/>
            </p:cNvCxnSpPr>
            <p:nvPr/>
          </p:nvCxnSpPr>
          <p:spPr>
            <a:xfrm flipH="1" flipV="1">
              <a:off x="6163383" y="2585257"/>
              <a:ext cx="292482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C175A736-5795-4AC2-B94D-48B6124A809F}"/>
                </a:ext>
              </a:extLst>
            </p:cNvPr>
            <p:cNvCxnSpPr>
              <a:cxnSpLocks/>
              <a:stCxn id="148" idx="0"/>
              <a:endCxn id="239" idx="2"/>
            </p:cNvCxnSpPr>
            <p:nvPr/>
          </p:nvCxnSpPr>
          <p:spPr>
            <a:xfrm flipH="1" flipV="1">
              <a:off x="6163383" y="2585257"/>
              <a:ext cx="791193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83650FAC-7602-475F-8CEB-7202DC73DC35}"/>
                </a:ext>
              </a:extLst>
            </p:cNvPr>
            <p:cNvCxnSpPr>
              <a:cxnSpLocks/>
              <a:stCxn id="149" idx="0"/>
              <a:endCxn id="239" idx="2"/>
            </p:cNvCxnSpPr>
            <p:nvPr/>
          </p:nvCxnSpPr>
          <p:spPr>
            <a:xfrm flipH="1" flipV="1">
              <a:off x="6163383" y="2585257"/>
              <a:ext cx="1524990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6F4AEF6D-CDD4-40EB-9E5C-A16C9DAB0C96}"/>
                </a:ext>
              </a:extLst>
            </p:cNvPr>
            <p:cNvCxnSpPr>
              <a:cxnSpLocks/>
              <a:stCxn id="147" idx="0"/>
              <a:endCxn id="152" idx="2"/>
            </p:cNvCxnSpPr>
            <p:nvPr/>
          </p:nvCxnSpPr>
          <p:spPr>
            <a:xfrm flipV="1">
              <a:off x="6455865" y="2592406"/>
              <a:ext cx="801263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2744D09E-92B8-4679-B0E1-A6583A2408A3}"/>
                </a:ext>
              </a:extLst>
            </p:cNvPr>
            <p:cNvCxnSpPr>
              <a:cxnSpLocks/>
              <a:stCxn id="148" idx="0"/>
              <a:endCxn id="152" idx="2"/>
            </p:cNvCxnSpPr>
            <p:nvPr/>
          </p:nvCxnSpPr>
          <p:spPr>
            <a:xfrm flipV="1">
              <a:off x="6954576" y="2592406"/>
              <a:ext cx="302552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AD3202B3-7441-4D94-A900-C8617CC56654}"/>
                </a:ext>
              </a:extLst>
            </p:cNvPr>
            <p:cNvCxnSpPr>
              <a:cxnSpLocks/>
              <a:stCxn id="149" idx="0"/>
              <a:endCxn id="152" idx="2"/>
            </p:cNvCxnSpPr>
            <p:nvPr/>
          </p:nvCxnSpPr>
          <p:spPr>
            <a:xfrm flipH="1" flipV="1">
              <a:off x="7257128" y="2592406"/>
              <a:ext cx="431245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D18DCAB-04F4-4FC9-89F6-1264D875E5AD}"/>
                </a:ext>
              </a:extLst>
            </p:cNvPr>
            <p:cNvGrpSpPr/>
            <p:nvPr/>
          </p:nvGrpSpPr>
          <p:grpSpPr>
            <a:xfrm>
              <a:off x="5840649" y="1838948"/>
              <a:ext cx="395676" cy="376939"/>
              <a:chOff x="2360309" y="1388495"/>
              <a:chExt cx="395676" cy="376939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592DDDC1-4FA4-4FAD-B181-16907604FE68}"/>
                  </a:ext>
                </a:extLst>
              </p:cNvPr>
              <p:cNvSpPr/>
              <p:nvPr/>
            </p:nvSpPr>
            <p:spPr>
              <a:xfrm>
                <a:off x="2360309" y="1399674"/>
                <a:ext cx="365760" cy="3657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F60F2C69-A0A4-47CE-A946-DFE37327C472}"/>
                      </a:ext>
                    </a:extLst>
                  </p:cNvPr>
                  <p:cNvSpPr/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D1BB2EB5-E1D1-4DEA-98EB-7ED7DC5284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4B786017-EC0E-4409-82F7-0DDA0A7CC734}"/>
                </a:ext>
              </a:extLst>
            </p:cNvPr>
            <p:cNvCxnSpPr>
              <a:cxnSpLocks/>
              <a:stCxn id="237" idx="0"/>
              <a:endCxn id="241" idx="4"/>
            </p:cNvCxnSpPr>
            <p:nvPr/>
          </p:nvCxnSpPr>
          <p:spPr>
            <a:xfrm flipV="1">
              <a:off x="5179346" y="2215887"/>
              <a:ext cx="844183" cy="210281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79242FAE-AF31-4B6C-8687-9394FC1692E8}"/>
                </a:ext>
              </a:extLst>
            </p:cNvPr>
            <p:cNvCxnSpPr>
              <a:cxnSpLocks/>
              <a:stCxn id="239" idx="0"/>
              <a:endCxn id="241" idx="4"/>
            </p:cNvCxnSpPr>
            <p:nvPr/>
          </p:nvCxnSpPr>
          <p:spPr>
            <a:xfrm flipH="1" flipV="1">
              <a:off x="6023529" y="2215887"/>
              <a:ext cx="139854" cy="20313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B4207230-60B4-4400-84B0-C217A2E152F0}"/>
                </a:ext>
              </a:extLst>
            </p:cNvPr>
            <p:cNvCxnSpPr>
              <a:cxnSpLocks/>
              <a:stCxn id="152" idx="0"/>
              <a:endCxn id="241" idx="4"/>
            </p:cNvCxnSpPr>
            <p:nvPr/>
          </p:nvCxnSpPr>
          <p:spPr>
            <a:xfrm flipH="1" flipV="1">
              <a:off x="6023529" y="2215887"/>
              <a:ext cx="1233599" cy="210282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BF151423-1AE2-4AC2-AEEA-54201FF427D0}"/>
                </a:ext>
              </a:extLst>
            </p:cNvPr>
            <p:cNvCxnSpPr>
              <a:cxnSpLocks/>
              <a:stCxn id="241" idx="0"/>
              <a:endCxn id="240" idx="2"/>
            </p:cNvCxnSpPr>
            <p:nvPr/>
          </p:nvCxnSpPr>
          <p:spPr>
            <a:xfrm flipV="1">
              <a:off x="6023529" y="1746099"/>
              <a:ext cx="0" cy="10402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nector: Curved 235">
              <a:extLst>
                <a:ext uri="{FF2B5EF4-FFF2-40B4-BE49-F238E27FC236}">
                  <a16:creationId xmlns:a16="http://schemas.microsoft.com/office/drawing/2014/main" id="{390A2889-25C0-4EF1-AE95-96B463AA00F4}"/>
                </a:ext>
              </a:extLst>
            </p:cNvPr>
            <p:cNvCxnSpPr>
              <a:cxnSpLocks/>
              <a:stCxn id="97" idx="0"/>
              <a:endCxn id="239" idx="1"/>
            </p:cNvCxnSpPr>
            <p:nvPr/>
          </p:nvCxnSpPr>
          <p:spPr>
            <a:xfrm rot="5400000" flipH="1" flipV="1">
              <a:off x="5043406" y="2412778"/>
              <a:ext cx="664855" cy="843579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7" name="Rectangle: Rounded Corners 236">
              <a:extLst>
                <a:ext uri="{FF2B5EF4-FFF2-40B4-BE49-F238E27FC236}">
                  <a16:creationId xmlns:a16="http://schemas.microsoft.com/office/drawing/2014/main" id="{EA90AF0E-9B5B-4D28-BFD2-91AE7EBEEA09}"/>
                </a:ext>
              </a:extLst>
            </p:cNvPr>
            <p:cNvSpPr/>
            <p:nvPr/>
          </p:nvSpPr>
          <p:spPr>
            <a:xfrm>
              <a:off x="4813586" y="2426168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100" b="1" dirty="0"/>
            </a:p>
          </p:txBody>
        </p:sp>
        <p:cxnSp>
          <p:nvCxnSpPr>
            <p:cNvPr id="238" name="Connector: Curved 237">
              <a:extLst>
                <a:ext uri="{FF2B5EF4-FFF2-40B4-BE49-F238E27FC236}">
                  <a16:creationId xmlns:a16="http://schemas.microsoft.com/office/drawing/2014/main" id="{00743E68-3296-488D-BAD0-BC5E424E708B}"/>
                </a:ext>
              </a:extLst>
            </p:cNvPr>
            <p:cNvCxnSpPr>
              <a:cxnSpLocks/>
              <a:stCxn id="110" idx="0"/>
              <a:endCxn id="152" idx="1"/>
            </p:cNvCxnSpPr>
            <p:nvPr/>
          </p:nvCxnSpPr>
          <p:spPr>
            <a:xfrm rot="5400000" flipH="1" flipV="1">
              <a:off x="5840331" y="2121711"/>
              <a:ext cx="663459" cy="1438615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9" name="Rectangle: Rounded Corners 238">
              <a:extLst>
                <a:ext uri="{FF2B5EF4-FFF2-40B4-BE49-F238E27FC236}">
                  <a16:creationId xmlns:a16="http://schemas.microsoft.com/office/drawing/2014/main" id="{CDA77D84-D961-4DF7-8B2B-D56100017F41}"/>
                </a:ext>
              </a:extLst>
            </p:cNvPr>
            <p:cNvSpPr/>
            <p:nvPr/>
          </p:nvSpPr>
          <p:spPr>
            <a:xfrm>
              <a:off x="5797623" y="2419020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err="1"/>
                <a:t>MaxSim</a:t>
              </a:r>
              <a:endParaRPr lang="en-US" sz="1200" b="1"/>
            </a:p>
          </p:txBody>
        </p:sp>
        <p:sp>
          <p:nvSpPr>
            <p:cNvPr id="240" name="Rectangle: Rounded Corners 239">
              <a:extLst>
                <a:ext uri="{FF2B5EF4-FFF2-40B4-BE49-F238E27FC236}">
                  <a16:creationId xmlns:a16="http://schemas.microsoft.com/office/drawing/2014/main" id="{27D23A91-162E-45C8-B419-F980A9B59330}"/>
                </a:ext>
              </a:extLst>
            </p:cNvPr>
            <p:cNvSpPr/>
            <p:nvPr/>
          </p:nvSpPr>
          <p:spPr>
            <a:xfrm>
              <a:off x="5872925" y="1513956"/>
              <a:ext cx="301208" cy="2321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03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50688703-C059-4945-8456-0D30CECEB62A}"/>
              </a:ext>
            </a:extLst>
          </p:cNvPr>
          <p:cNvSpPr/>
          <p:nvPr/>
        </p:nvSpPr>
        <p:spPr>
          <a:xfrm>
            <a:off x="398569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ColBERT: End-to-End Retrieval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39</a:t>
            </a:fld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F4B934-8322-4F47-AF16-C8C0C4099833}"/>
              </a:ext>
            </a:extLst>
          </p:cNvPr>
          <p:cNvSpPr/>
          <p:nvPr/>
        </p:nvSpPr>
        <p:spPr>
          <a:xfrm>
            <a:off x="2740817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7D04D4-B315-44A7-8D53-2446737F09A6}"/>
              </a:ext>
            </a:extLst>
          </p:cNvPr>
          <p:cNvSpPr/>
          <p:nvPr/>
        </p:nvSpPr>
        <p:spPr>
          <a:xfrm>
            <a:off x="323952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DE7A148-66B7-4E9B-B11A-869ACEC74408}"/>
              </a:ext>
            </a:extLst>
          </p:cNvPr>
          <p:cNvSpPr/>
          <p:nvPr/>
        </p:nvSpPr>
        <p:spPr>
          <a:xfrm>
            <a:off x="226069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F6A4A81-6ABA-4FE5-A798-947A7CEE4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5" y="5653069"/>
            <a:ext cx="166237" cy="28382"/>
          </a:xfrm>
          <a:prstGeom prst="rect">
            <a:avLst/>
          </a:prstGeom>
        </p:spPr>
      </p:pic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7F6D23B-8739-4302-B999-9C7F914BA47B}"/>
              </a:ext>
            </a:extLst>
          </p:cNvPr>
          <p:cNvSpPr/>
          <p:nvPr/>
        </p:nvSpPr>
        <p:spPr>
          <a:xfrm>
            <a:off x="446582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FAD28C4-3DC2-4404-8BA3-64537708F73D}"/>
              </a:ext>
            </a:extLst>
          </p:cNvPr>
          <p:cNvSpPr/>
          <p:nvPr/>
        </p:nvSpPr>
        <p:spPr>
          <a:xfrm>
            <a:off x="496453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74A5D1-D1C8-4E4E-9DE6-96EA459EE9A9}"/>
              </a:ext>
            </a:extLst>
          </p:cNvPr>
          <p:cNvSpPr txBox="1"/>
          <p:nvPr/>
        </p:nvSpPr>
        <p:spPr>
          <a:xfrm>
            <a:off x="527949" y="5450810"/>
            <a:ext cx="150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Embeddings</a:t>
            </a:r>
            <a:endParaRPr lang="en-US" sz="24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9253B54-3444-4C32-9DA6-6C833732742C}"/>
              </a:ext>
            </a:extLst>
          </p:cNvPr>
          <p:cNvSpPr txBox="1"/>
          <p:nvPr/>
        </p:nvSpPr>
        <p:spPr>
          <a:xfrm>
            <a:off x="179996" y="5039827"/>
            <a:ext cx="186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Document IDs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4EC1BCB-AFCA-479A-BE48-E31553933DF1}"/>
              </a:ext>
            </a:extLst>
          </p:cNvPr>
          <p:cNvSpPr txBox="1"/>
          <p:nvPr/>
        </p:nvSpPr>
        <p:spPr>
          <a:xfrm>
            <a:off x="2528599" y="5054449"/>
            <a:ext cx="66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#1</a:t>
            </a:r>
            <a:endParaRPr lang="en-US" sz="2400" b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9007079-EA5F-4508-B90D-C23F897B89F8}"/>
              </a:ext>
            </a:extLst>
          </p:cNvPr>
          <p:cNvSpPr txBox="1"/>
          <p:nvPr/>
        </p:nvSpPr>
        <p:spPr>
          <a:xfrm>
            <a:off x="3939048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#45,436</a:t>
            </a:r>
            <a:endParaRPr lang="en-US" sz="2400" b="1" dirty="0"/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1BF9C02-B34B-4DF7-82A4-7BA834E6B4FA}"/>
              </a:ext>
            </a:extLst>
          </p:cNvPr>
          <p:cNvSpPr/>
          <p:nvPr/>
        </p:nvSpPr>
        <p:spPr>
          <a:xfrm>
            <a:off x="5710540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ADB65C7-C7A6-4BD9-902E-2796271AE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87" y="5653069"/>
            <a:ext cx="166237" cy="28382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57D8BC4-6AC2-482A-94F7-004EB552D35F}"/>
              </a:ext>
            </a:extLst>
          </p:cNvPr>
          <p:cNvSpPr/>
          <p:nvPr/>
        </p:nvSpPr>
        <p:spPr>
          <a:xfrm>
            <a:off x="6190665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FC06B72A-F8D0-470F-A2E6-9CDBF6F3BE25}"/>
              </a:ext>
            </a:extLst>
          </p:cNvPr>
          <p:cNvSpPr/>
          <p:nvPr/>
        </p:nvSpPr>
        <p:spPr>
          <a:xfrm>
            <a:off x="668937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A68AE7-AA2B-414A-9D31-042E7B970E2D}"/>
              </a:ext>
            </a:extLst>
          </p:cNvPr>
          <p:cNvSpPr txBox="1"/>
          <p:nvPr/>
        </p:nvSpPr>
        <p:spPr>
          <a:xfrm>
            <a:off x="5663890" y="5054449"/>
            <a:ext cx="13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#935,765</a:t>
            </a:r>
            <a:endParaRPr lang="en-US" sz="2400" b="1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CF54023-A434-4C41-92D1-E56B3CEAE47D}"/>
              </a:ext>
            </a:extLst>
          </p:cNvPr>
          <p:cNvSpPr/>
          <p:nvPr/>
        </p:nvSpPr>
        <p:spPr>
          <a:xfrm>
            <a:off x="7435546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6BAC98E-28F5-444F-AA03-1C6654198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93" y="5653069"/>
            <a:ext cx="166237" cy="28382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FBDDD61-6EA6-4B52-9B14-3B531BC50349}"/>
              </a:ext>
            </a:extLst>
          </p:cNvPr>
          <p:cNvSpPr/>
          <p:nvPr/>
        </p:nvSpPr>
        <p:spPr>
          <a:xfrm>
            <a:off x="7915671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BA868F9D-07B8-4459-BC05-905F856101A8}"/>
              </a:ext>
            </a:extLst>
          </p:cNvPr>
          <p:cNvSpPr/>
          <p:nvPr/>
        </p:nvSpPr>
        <p:spPr>
          <a:xfrm>
            <a:off x="8414382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967BD0-BCB2-4907-949D-52234A321D52}"/>
              </a:ext>
            </a:extLst>
          </p:cNvPr>
          <p:cNvSpPr txBox="1"/>
          <p:nvPr/>
        </p:nvSpPr>
        <p:spPr>
          <a:xfrm>
            <a:off x="7388896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#2,689,357</a:t>
            </a:r>
            <a:endParaRPr lang="en-US" sz="2400" b="1" dirty="0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CD0E2FB-75AE-485A-AD89-02B66947CD6C}"/>
              </a:ext>
            </a:extLst>
          </p:cNvPr>
          <p:cNvSpPr/>
          <p:nvPr/>
        </p:nvSpPr>
        <p:spPr>
          <a:xfrm>
            <a:off x="9160388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B681D199-0978-4A39-8255-4EB2FA77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235" y="5653069"/>
            <a:ext cx="166237" cy="28382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C587D2-D9DB-4E65-9BB5-4D016575898A}"/>
              </a:ext>
            </a:extLst>
          </p:cNvPr>
          <p:cNvSpPr/>
          <p:nvPr/>
        </p:nvSpPr>
        <p:spPr>
          <a:xfrm>
            <a:off x="9640513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79456E13-C8E5-4A2C-B635-7DA6917FC213}"/>
              </a:ext>
            </a:extLst>
          </p:cNvPr>
          <p:cNvSpPr/>
          <p:nvPr/>
        </p:nvSpPr>
        <p:spPr>
          <a:xfrm>
            <a:off x="10139224" y="558414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028A3A1-0045-457F-9365-72B7874FB1FB}"/>
              </a:ext>
            </a:extLst>
          </p:cNvPr>
          <p:cNvSpPr txBox="1"/>
          <p:nvPr/>
        </p:nvSpPr>
        <p:spPr>
          <a:xfrm>
            <a:off x="9113738" y="5054449"/>
            <a:ext cx="139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#7,769,374</a:t>
            </a:r>
            <a:endParaRPr lang="en-US" sz="2400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4948C22-DAF1-4B91-BE88-DC578BE4E3B2}"/>
              </a:ext>
            </a:extLst>
          </p:cNvPr>
          <p:cNvSpPr/>
          <p:nvPr/>
        </p:nvSpPr>
        <p:spPr>
          <a:xfrm>
            <a:off x="3855782" y="5039827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9B882C3-D339-4519-BEC2-BE36564A691E}"/>
              </a:ext>
            </a:extLst>
          </p:cNvPr>
          <p:cNvSpPr/>
          <p:nvPr/>
        </p:nvSpPr>
        <p:spPr>
          <a:xfrm>
            <a:off x="7312891" y="5035200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4F58F1-FC0A-4CF2-BD0D-AF1CE67E1250}"/>
              </a:ext>
            </a:extLst>
          </p:cNvPr>
          <p:cNvSpPr/>
          <p:nvPr/>
        </p:nvSpPr>
        <p:spPr>
          <a:xfrm>
            <a:off x="9070810" y="5035199"/>
            <a:ext cx="1565485" cy="929685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45C6FD1C-479E-4820-8595-E3C082CFD66C}"/>
              </a:ext>
            </a:extLst>
          </p:cNvPr>
          <p:cNvCxnSpPr>
            <a:cxnSpLocks/>
            <a:stCxn id="169" idx="0"/>
            <a:endCxn id="195" idx="2"/>
          </p:cNvCxnSpPr>
          <p:nvPr/>
        </p:nvCxnSpPr>
        <p:spPr>
          <a:xfrm rot="16200000" flipV="1">
            <a:off x="7866917" y="3048562"/>
            <a:ext cx="989169" cy="2984105"/>
          </a:xfrm>
          <a:prstGeom prst="curvedConnector3">
            <a:avLst>
              <a:gd name="adj1" fmla="val 50000"/>
            </a:avLst>
          </a:prstGeom>
          <a:ln w="31750" cap="rnd">
            <a:solidFill>
              <a:srgbClr val="5E35B1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EDF45BC-8995-4AC7-896E-9B2BC76086D3}"/>
              </a:ext>
            </a:extLst>
          </p:cNvPr>
          <p:cNvGrpSpPr/>
          <p:nvPr/>
        </p:nvGrpSpPr>
        <p:grpSpPr>
          <a:xfrm>
            <a:off x="4231418" y="1513956"/>
            <a:ext cx="3623192" cy="3080108"/>
            <a:chOff x="4231418" y="1513956"/>
            <a:chExt cx="3623192" cy="3080108"/>
          </a:xfrm>
        </p:grpSpPr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682A1976-5339-4C27-A66F-9C8A394EBB49}"/>
                </a:ext>
              </a:extLst>
            </p:cNvPr>
            <p:cNvSpPr/>
            <p:nvPr/>
          </p:nvSpPr>
          <p:spPr>
            <a:xfrm>
              <a:off x="4289096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2DE037FA-4D7B-4634-B4F5-1D6FC5F8EB82}"/>
                </a:ext>
              </a:extLst>
            </p:cNvPr>
            <p:cNvSpPr/>
            <p:nvPr/>
          </p:nvSpPr>
          <p:spPr>
            <a:xfrm>
              <a:off x="4787807" y="316699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B7A711A7-0067-40F6-8E8E-A5817F5DA8B5}"/>
                </a:ext>
              </a:extLst>
            </p:cNvPr>
            <p:cNvSpPr/>
            <p:nvPr/>
          </p:nvSpPr>
          <p:spPr>
            <a:xfrm>
              <a:off x="4289096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70" name="Rectangle: Rounded Corners 169">
              <a:extLst>
                <a:ext uri="{FF2B5EF4-FFF2-40B4-BE49-F238E27FC236}">
                  <a16:creationId xmlns:a16="http://schemas.microsoft.com/office/drawing/2014/main" id="{C057C374-3804-4863-A87C-E15CC70BAB77}"/>
                </a:ext>
              </a:extLst>
            </p:cNvPr>
            <p:cNvSpPr/>
            <p:nvPr/>
          </p:nvSpPr>
          <p:spPr>
            <a:xfrm>
              <a:off x="4787807" y="3577976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71" name="Rectangle: Rounded Corners 170">
              <a:extLst>
                <a:ext uri="{FF2B5EF4-FFF2-40B4-BE49-F238E27FC236}">
                  <a16:creationId xmlns:a16="http://schemas.microsoft.com/office/drawing/2014/main" id="{0070BE0B-7722-4C70-8DCD-89EB419DB937}"/>
                </a:ext>
              </a:extLst>
            </p:cNvPr>
            <p:cNvSpPr/>
            <p:nvPr/>
          </p:nvSpPr>
          <p:spPr>
            <a:xfrm>
              <a:off x="4289096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0D92450A-30F5-4923-898D-01C621B7EFD8}"/>
                </a:ext>
              </a:extLst>
            </p:cNvPr>
            <p:cNvSpPr/>
            <p:nvPr/>
          </p:nvSpPr>
          <p:spPr>
            <a:xfrm>
              <a:off x="4787807" y="3988954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BDB69E1F-BB7A-47AC-924B-EE0857CDB0E7}"/>
                </a:ext>
              </a:extLst>
            </p:cNvPr>
            <p:cNvCxnSpPr>
              <a:cxnSpLocks/>
              <a:stCxn id="171" idx="0"/>
              <a:endCxn id="166" idx="2"/>
            </p:cNvCxnSpPr>
            <p:nvPr/>
          </p:nvCxnSpPr>
          <p:spPr>
            <a:xfrm flipV="1">
              <a:off x="4455333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1FC19E96-2D31-4589-8D2B-B2BAD30318C4}"/>
                </a:ext>
              </a:extLst>
            </p:cNvPr>
            <p:cNvCxnSpPr>
              <a:cxnSpLocks/>
              <a:stCxn id="171" idx="0"/>
              <a:endCxn id="170" idx="2"/>
            </p:cNvCxnSpPr>
            <p:nvPr/>
          </p:nvCxnSpPr>
          <p:spPr>
            <a:xfrm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B18DBE68-011A-438E-8C3F-627BB89704B8}"/>
                </a:ext>
              </a:extLst>
            </p:cNvPr>
            <p:cNvCxnSpPr>
              <a:cxnSpLocks/>
              <a:stCxn id="172" idx="0"/>
              <a:endCxn id="166" idx="2"/>
            </p:cNvCxnSpPr>
            <p:nvPr/>
          </p:nvCxnSpPr>
          <p:spPr>
            <a:xfrm flipH="1" flipV="1">
              <a:off x="4455333" y="3744213"/>
              <a:ext cx="498711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89D34E82-2DDE-4AA8-935C-124F14D80894}"/>
                </a:ext>
              </a:extLst>
            </p:cNvPr>
            <p:cNvCxnSpPr>
              <a:cxnSpLocks/>
              <a:stCxn id="172" idx="0"/>
              <a:endCxn id="170" idx="2"/>
            </p:cNvCxnSpPr>
            <p:nvPr/>
          </p:nvCxnSpPr>
          <p:spPr>
            <a:xfrm flipV="1">
              <a:off x="4954044" y="3744213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07414A1C-B326-4AB8-BB7F-577FDF46D2BA}"/>
                </a:ext>
              </a:extLst>
            </p:cNvPr>
            <p:cNvCxnSpPr>
              <a:cxnSpLocks/>
              <a:stCxn id="166" idx="0"/>
              <a:endCxn id="164" idx="2"/>
            </p:cNvCxnSpPr>
            <p:nvPr/>
          </p:nvCxnSpPr>
          <p:spPr>
            <a:xfrm flipV="1">
              <a:off x="4455333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B15817C-F9ED-46B7-9604-38CD9A9055E1}"/>
                </a:ext>
              </a:extLst>
            </p:cNvPr>
            <p:cNvCxnSpPr>
              <a:cxnSpLocks/>
              <a:stCxn id="170" idx="0"/>
              <a:endCxn id="165" idx="2"/>
            </p:cNvCxnSpPr>
            <p:nvPr/>
          </p:nvCxnSpPr>
          <p:spPr>
            <a:xfrm flipV="1">
              <a:off x="4954044" y="3333231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CB28A5DD-9B7B-4F04-9C96-7DFE8D951901}"/>
                </a:ext>
              </a:extLst>
            </p:cNvPr>
            <p:cNvCxnSpPr>
              <a:cxnSpLocks/>
              <a:stCxn id="166" idx="0"/>
              <a:endCxn id="165" idx="2"/>
            </p:cNvCxnSpPr>
            <p:nvPr/>
          </p:nvCxnSpPr>
          <p:spPr>
            <a:xfrm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12FB9BC4-04FF-4E53-B480-897EE52482C8}"/>
                </a:ext>
              </a:extLst>
            </p:cNvPr>
            <p:cNvCxnSpPr>
              <a:cxnSpLocks/>
              <a:stCxn id="170" idx="0"/>
              <a:endCxn id="164" idx="2"/>
            </p:cNvCxnSpPr>
            <p:nvPr/>
          </p:nvCxnSpPr>
          <p:spPr>
            <a:xfrm flipH="1" flipV="1">
              <a:off x="4455333" y="3333231"/>
              <a:ext cx="498711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6C3043A5-81D7-47BE-9454-781765097060}"/>
                </a:ext>
              </a:extLst>
            </p:cNvPr>
            <p:cNvSpPr/>
            <p:nvPr/>
          </p:nvSpPr>
          <p:spPr>
            <a:xfrm>
              <a:off x="5286516" y="3172747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24D318D7-A4BD-47BF-98EB-37453E73E9B4}"/>
                </a:ext>
              </a:extLst>
            </p:cNvPr>
            <p:cNvSpPr/>
            <p:nvPr/>
          </p:nvSpPr>
          <p:spPr>
            <a:xfrm>
              <a:off x="5286516" y="3583730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E9F61A47-8AA1-44B5-A754-47092788FE7A}"/>
                </a:ext>
              </a:extLst>
            </p:cNvPr>
            <p:cNvSpPr/>
            <p:nvPr/>
          </p:nvSpPr>
          <p:spPr>
            <a:xfrm>
              <a:off x="5286516" y="3994708"/>
              <a:ext cx="332474" cy="166237"/>
            </a:xfrm>
            <a:prstGeom prst="roundRect">
              <a:avLst>
                <a:gd name="adj" fmla="val 11824"/>
              </a:avLst>
            </a:prstGeom>
            <a:ln w="254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29783371-C6C8-4904-B5D8-551F6104DD26}"/>
                </a:ext>
              </a:extLst>
            </p:cNvPr>
            <p:cNvCxnSpPr>
              <a:cxnSpLocks/>
              <a:stCxn id="183" idx="0"/>
              <a:endCxn id="182" idx="2"/>
            </p:cNvCxnSpPr>
            <p:nvPr/>
          </p:nvCxnSpPr>
          <p:spPr>
            <a:xfrm flipV="1">
              <a:off x="5452753" y="3749966"/>
              <a:ext cx="0" cy="244742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3125B3AD-13C7-4D76-A5E7-6C7CBEDB01F0}"/>
                </a:ext>
              </a:extLst>
            </p:cNvPr>
            <p:cNvCxnSpPr>
              <a:cxnSpLocks/>
              <a:stCxn id="182" idx="0"/>
              <a:endCxn id="181" idx="2"/>
            </p:cNvCxnSpPr>
            <p:nvPr/>
          </p:nvCxnSpPr>
          <p:spPr>
            <a:xfrm flipV="1">
              <a:off x="5452753" y="3338985"/>
              <a:ext cx="0" cy="24474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90AB81E3-305B-4DD5-B0ED-4AA2D9195CE2}"/>
                </a:ext>
              </a:extLst>
            </p:cNvPr>
            <p:cNvCxnSpPr>
              <a:cxnSpLocks/>
              <a:stCxn id="166" idx="0"/>
              <a:endCxn id="181" idx="2"/>
            </p:cNvCxnSpPr>
            <p:nvPr/>
          </p:nvCxnSpPr>
          <p:spPr>
            <a:xfrm flipV="1">
              <a:off x="4455333" y="3338985"/>
              <a:ext cx="997421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710EB4EF-4FAE-4814-A4E9-4C4922199545}"/>
                </a:ext>
              </a:extLst>
            </p:cNvPr>
            <p:cNvCxnSpPr>
              <a:cxnSpLocks/>
              <a:stCxn id="171" idx="0"/>
              <a:endCxn id="182" idx="2"/>
            </p:cNvCxnSpPr>
            <p:nvPr/>
          </p:nvCxnSpPr>
          <p:spPr>
            <a:xfrm flipV="1">
              <a:off x="4455333" y="3749967"/>
              <a:ext cx="997421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EBC10BDE-782B-49F8-8E87-CA8BE7320B13}"/>
                </a:ext>
              </a:extLst>
            </p:cNvPr>
            <p:cNvCxnSpPr>
              <a:cxnSpLocks/>
              <a:stCxn id="172" idx="0"/>
              <a:endCxn id="182" idx="2"/>
            </p:cNvCxnSpPr>
            <p:nvPr/>
          </p:nvCxnSpPr>
          <p:spPr>
            <a:xfrm flipV="1">
              <a:off x="4954045" y="3749967"/>
              <a:ext cx="498709" cy="23898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B2ED29CF-8521-467A-848A-0A08A9B864CE}"/>
                </a:ext>
              </a:extLst>
            </p:cNvPr>
            <p:cNvCxnSpPr>
              <a:cxnSpLocks/>
              <a:stCxn id="183" idx="0"/>
              <a:endCxn id="170" idx="2"/>
            </p:cNvCxnSpPr>
            <p:nvPr/>
          </p:nvCxnSpPr>
          <p:spPr>
            <a:xfrm flipH="1" flipV="1">
              <a:off x="4954045" y="3744214"/>
              <a:ext cx="498709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9EAF8F24-2C36-45AF-90E1-A0F72396D63C}"/>
                </a:ext>
              </a:extLst>
            </p:cNvPr>
            <p:cNvCxnSpPr>
              <a:cxnSpLocks/>
              <a:stCxn id="183" idx="0"/>
              <a:endCxn id="166" idx="2"/>
            </p:cNvCxnSpPr>
            <p:nvPr/>
          </p:nvCxnSpPr>
          <p:spPr>
            <a:xfrm flipH="1" flipV="1">
              <a:off x="4455333" y="3744214"/>
              <a:ext cx="997421" cy="250495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C08E038-2821-4A7C-BB5A-7F9CC8BB5117}"/>
                </a:ext>
              </a:extLst>
            </p:cNvPr>
            <p:cNvCxnSpPr>
              <a:cxnSpLocks/>
              <a:stCxn id="182" idx="0"/>
              <a:endCxn id="165" idx="2"/>
            </p:cNvCxnSpPr>
            <p:nvPr/>
          </p:nvCxnSpPr>
          <p:spPr>
            <a:xfrm flipH="1" flipV="1">
              <a:off x="4954045" y="3333231"/>
              <a:ext cx="498709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1DC0E98B-7818-4E20-95FB-6853B5D3B5F3}"/>
                </a:ext>
              </a:extLst>
            </p:cNvPr>
            <p:cNvCxnSpPr>
              <a:cxnSpLocks/>
              <a:stCxn id="182" idx="0"/>
              <a:endCxn id="164" idx="2"/>
            </p:cNvCxnSpPr>
            <p:nvPr/>
          </p:nvCxnSpPr>
          <p:spPr>
            <a:xfrm flipH="1" flipV="1">
              <a:off x="4455333" y="3333231"/>
              <a:ext cx="997421" cy="250499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380663C-704E-44A2-9B22-24355C981CC7}"/>
                </a:ext>
              </a:extLst>
            </p:cNvPr>
            <p:cNvCxnSpPr>
              <a:cxnSpLocks/>
              <a:stCxn id="170" idx="0"/>
              <a:endCxn id="181" idx="2"/>
            </p:cNvCxnSpPr>
            <p:nvPr/>
          </p:nvCxnSpPr>
          <p:spPr>
            <a:xfrm flipV="1">
              <a:off x="4954045" y="3338985"/>
              <a:ext cx="498709" cy="238991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0C18E200-4E91-49F9-8BC9-CE98BE9FBCC0}"/>
                </a:ext>
              </a:extLst>
            </p:cNvPr>
            <p:cNvSpPr txBox="1"/>
            <p:nvPr/>
          </p:nvSpPr>
          <p:spPr>
            <a:xfrm>
              <a:off x="4231418" y="4132399"/>
              <a:ext cx="1506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Query</a:t>
              </a:r>
              <a:endParaRPr lang="en-US" sz="2800" b="1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195F0D3-D941-4827-8226-B64B0B32DC16}"/>
                </a:ext>
              </a:extLst>
            </p:cNvPr>
            <p:cNvSpPr txBox="1"/>
            <p:nvPr/>
          </p:nvSpPr>
          <p:spPr>
            <a:xfrm>
              <a:off x="6116007" y="3368922"/>
              <a:ext cx="1506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Document</a:t>
              </a:r>
            </a:p>
            <a:p>
              <a:pPr algn="ctr"/>
              <a:r>
                <a:rPr lang="en-US" sz="1400" b="1" dirty="0"/>
                <a:t>(pre-computed)</a:t>
              </a:r>
              <a:endParaRPr lang="en-US" b="1" dirty="0"/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6BBC6F91-42A5-46A1-A116-71438F090AD1}"/>
                </a:ext>
              </a:extLst>
            </p:cNvPr>
            <p:cNvSpPr/>
            <p:nvPr/>
          </p:nvSpPr>
          <p:spPr>
            <a:xfrm>
              <a:off x="6289628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3F8A8F76-470F-40B0-860F-22745312196B}"/>
                </a:ext>
              </a:extLst>
            </p:cNvPr>
            <p:cNvSpPr/>
            <p:nvPr/>
          </p:nvSpPr>
          <p:spPr>
            <a:xfrm>
              <a:off x="6788339" y="3163530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DF405A4D-9EE5-42D2-8EFB-8BEC45F25A7D}"/>
                </a:ext>
              </a:extLst>
            </p:cNvPr>
            <p:cNvSpPr/>
            <p:nvPr/>
          </p:nvSpPr>
          <p:spPr>
            <a:xfrm>
              <a:off x="7522136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2393A3B2-566D-4A9F-B937-57C638FF27E5}"/>
                </a:ext>
              </a:extLst>
            </p:cNvPr>
            <p:cNvSpPr/>
            <p:nvPr/>
          </p:nvSpPr>
          <p:spPr>
            <a:xfrm>
              <a:off x="5809503" y="3169284"/>
              <a:ext cx="332474" cy="166237"/>
            </a:xfrm>
            <a:prstGeom prst="roundRect">
              <a:avLst>
                <a:gd name="adj" fmla="val 11824"/>
              </a:avLst>
            </a:prstGeom>
            <a:solidFill>
              <a:srgbClr val="00B0F0"/>
            </a:solidFill>
            <a:ln w="25400"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45" b="1"/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A474A2F-AEA5-47EE-9119-53C63C02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6612" y="3233541"/>
              <a:ext cx="166237" cy="28382"/>
            </a:xfrm>
            <a:prstGeom prst="rect">
              <a:avLst/>
            </a:prstGeom>
          </p:spPr>
        </p:pic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3FE7A3BF-4C37-4814-B218-54EDB868956A}"/>
                </a:ext>
              </a:extLst>
            </p:cNvPr>
            <p:cNvSpPr/>
            <p:nvPr/>
          </p:nvSpPr>
          <p:spPr>
            <a:xfrm>
              <a:off x="6891368" y="2426169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200" b="1" dirty="0"/>
            </a:p>
          </p:txBody>
        </p:sp>
        <p:cxnSp>
          <p:nvCxnSpPr>
            <p:cNvPr id="202" name="Connector: Curved 201">
              <a:extLst>
                <a:ext uri="{FF2B5EF4-FFF2-40B4-BE49-F238E27FC236}">
                  <a16:creationId xmlns:a16="http://schemas.microsoft.com/office/drawing/2014/main" id="{188786AA-C7F8-4C18-9809-923FC5976094}"/>
                </a:ext>
              </a:extLst>
            </p:cNvPr>
            <p:cNvCxnSpPr>
              <a:cxnSpLocks/>
              <a:stCxn id="164" idx="0"/>
              <a:endCxn id="221" idx="1"/>
            </p:cNvCxnSpPr>
            <p:nvPr/>
          </p:nvCxnSpPr>
          <p:spPr>
            <a:xfrm rot="5400000" flipH="1" flipV="1">
              <a:off x="4305606" y="2659015"/>
              <a:ext cx="657707" cy="358253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1D79C273-7EE9-4E8F-A8B3-763EE9A03EF8}"/>
                </a:ext>
              </a:extLst>
            </p:cNvPr>
            <p:cNvCxnSpPr>
              <a:cxnSpLocks/>
              <a:stCxn id="199" idx="0"/>
              <a:endCxn id="221" idx="2"/>
            </p:cNvCxnSpPr>
            <p:nvPr/>
          </p:nvCxnSpPr>
          <p:spPr>
            <a:xfrm flipH="1" flipV="1">
              <a:off x="5179346" y="2592405"/>
              <a:ext cx="796394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DB4F95C-597D-4F9E-950F-39BDAC6308D3}"/>
                </a:ext>
              </a:extLst>
            </p:cNvPr>
            <p:cNvCxnSpPr>
              <a:cxnSpLocks/>
              <a:stCxn id="199" idx="0"/>
              <a:endCxn id="223" idx="2"/>
            </p:cNvCxnSpPr>
            <p:nvPr/>
          </p:nvCxnSpPr>
          <p:spPr>
            <a:xfrm flipV="1">
              <a:off x="5975740" y="2585257"/>
              <a:ext cx="187643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81DCC898-2A08-45FE-9B98-720612CC6D72}"/>
                </a:ext>
              </a:extLst>
            </p:cNvPr>
            <p:cNvCxnSpPr>
              <a:cxnSpLocks/>
              <a:stCxn id="199" idx="0"/>
              <a:endCxn id="201" idx="2"/>
            </p:cNvCxnSpPr>
            <p:nvPr/>
          </p:nvCxnSpPr>
          <p:spPr>
            <a:xfrm flipV="1">
              <a:off x="5975740" y="2592406"/>
              <a:ext cx="1281388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34E56CED-9FC2-4D68-8933-E2A3AFD3C4F0}"/>
                </a:ext>
              </a:extLst>
            </p:cNvPr>
            <p:cNvCxnSpPr>
              <a:cxnSpLocks/>
              <a:stCxn id="196" idx="0"/>
              <a:endCxn id="221" idx="2"/>
            </p:cNvCxnSpPr>
            <p:nvPr/>
          </p:nvCxnSpPr>
          <p:spPr>
            <a:xfrm flipH="1" flipV="1">
              <a:off x="5179346" y="2592405"/>
              <a:ext cx="1276519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D6C0CDB4-7624-44F6-8517-A1AA21CD5666}"/>
                </a:ext>
              </a:extLst>
            </p:cNvPr>
            <p:cNvCxnSpPr>
              <a:cxnSpLocks/>
              <a:stCxn id="197" idx="0"/>
              <a:endCxn id="221" idx="2"/>
            </p:cNvCxnSpPr>
            <p:nvPr/>
          </p:nvCxnSpPr>
          <p:spPr>
            <a:xfrm flipH="1" flipV="1">
              <a:off x="5179346" y="2592405"/>
              <a:ext cx="1775230" cy="571125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D50B9F6-6C60-49DB-83C1-484C902B5588}"/>
                </a:ext>
              </a:extLst>
            </p:cNvPr>
            <p:cNvCxnSpPr>
              <a:cxnSpLocks/>
              <a:stCxn id="198" idx="0"/>
              <a:endCxn id="221" idx="2"/>
            </p:cNvCxnSpPr>
            <p:nvPr/>
          </p:nvCxnSpPr>
          <p:spPr>
            <a:xfrm flipH="1" flipV="1">
              <a:off x="5179346" y="2592405"/>
              <a:ext cx="2509027" cy="576879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3430D883-9733-461D-ABF3-A10042E8DBA9}"/>
                </a:ext>
              </a:extLst>
            </p:cNvPr>
            <p:cNvCxnSpPr>
              <a:cxnSpLocks/>
              <a:stCxn id="196" idx="0"/>
              <a:endCxn id="223" idx="2"/>
            </p:cNvCxnSpPr>
            <p:nvPr/>
          </p:nvCxnSpPr>
          <p:spPr>
            <a:xfrm flipH="1" flipV="1">
              <a:off x="6163383" y="2585257"/>
              <a:ext cx="292482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098D2A22-EC7E-47AB-A2E0-1FD1869EDB9E}"/>
                </a:ext>
              </a:extLst>
            </p:cNvPr>
            <p:cNvCxnSpPr>
              <a:cxnSpLocks/>
              <a:stCxn id="197" idx="0"/>
              <a:endCxn id="223" idx="2"/>
            </p:cNvCxnSpPr>
            <p:nvPr/>
          </p:nvCxnSpPr>
          <p:spPr>
            <a:xfrm flipH="1" flipV="1">
              <a:off x="6163383" y="2585257"/>
              <a:ext cx="791193" cy="57827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3AA20691-41B8-4FE5-9216-22FB30BF7B45}"/>
                </a:ext>
              </a:extLst>
            </p:cNvPr>
            <p:cNvCxnSpPr>
              <a:cxnSpLocks/>
              <a:stCxn id="198" idx="0"/>
              <a:endCxn id="223" idx="2"/>
            </p:cNvCxnSpPr>
            <p:nvPr/>
          </p:nvCxnSpPr>
          <p:spPr>
            <a:xfrm flipH="1" flipV="1">
              <a:off x="6163383" y="2585257"/>
              <a:ext cx="1524990" cy="584027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57E7D49-D3B2-4A71-81EA-EC494A0164CF}"/>
                </a:ext>
              </a:extLst>
            </p:cNvPr>
            <p:cNvCxnSpPr>
              <a:cxnSpLocks/>
              <a:stCxn id="196" idx="0"/>
              <a:endCxn id="201" idx="2"/>
            </p:cNvCxnSpPr>
            <p:nvPr/>
          </p:nvCxnSpPr>
          <p:spPr>
            <a:xfrm flipV="1">
              <a:off x="6455865" y="2592406"/>
              <a:ext cx="801263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B344EF1-3CDF-4EB7-9827-CB5F59A5A1B3}"/>
                </a:ext>
              </a:extLst>
            </p:cNvPr>
            <p:cNvCxnSpPr>
              <a:cxnSpLocks/>
              <a:stCxn id="197" idx="0"/>
              <a:endCxn id="201" idx="2"/>
            </p:cNvCxnSpPr>
            <p:nvPr/>
          </p:nvCxnSpPr>
          <p:spPr>
            <a:xfrm flipV="1">
              <a:off x="6954576" y="2592406"/>
              <a:ext cx="302552" cy="571124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8FF9D5AE-05FF-4336-A555-4C34296360E1}"/>
                </a:ext>
              </a:extLst>
            </p:cNvPr>
            <p:cNvCxnSpPr>
              <a:cxnSpLocks/>
              <a:stCxn id="198" idx="0"/>
              <a:endCxn id="201" idx="2"/>
            </p:cNvCxnSpPr>
            <p:nvPr/>
          </p:nvCxnSpPr>
          <p:spPr>
            <a:xfrm flipH="1" flipV="1">
              <a:off x="7257128" y="2592406"/>
              <a:ext cx="431245" cy="576878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A07CC5B-8F1C-4EE7-8BA7-2F5A895F55AC}"/>
                </a:ext>
              </a:extLst>
            </p:cNvPr>
            <p:cNvGrpSpPr/>
            <p:nvPr/>
          </p:nvGrpSpPr>
          <p:grpSpPr>
            <a:xfrm>
              <a:off x="5840649" y="1838948"/>
              <a:ext cx="395676" cy="376939"/>
              <a:chOff x="2360309" y="1388495"/>
              <a:chExt cx="395676" cy="376939"/>
            </a:xfrm>
          </p:grpSpPr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51AB2B58-D5B8-4BEB-A7E1-4AABBCBE81CC}"/>
                  </a:ext>
                </a:extLst>
              </p:cNvPr>
              <p:cNvSpPr/>
              <p:nvPr/>
            </p:nvSpPr>
            <p:spPr>
              <a:xfrm>
                <a:off x="2360309" y="1399674"/>
                <a:ext cx="365760" cy="36576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9C521742-0741-4287-BAD5-CFF1886DEEE5}"/>
                      </a:ext>
                    </a:extLst>
                  </p:cNvPr>
                  <p:cNvSpPr/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1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b="1"/>
                  </a:p>
                </p:txBody>
              </p:sp>
            </mc:Choice>
            <mc:Fallback xmlns=""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D1BB2EB5-E1D1-4DEA-98EB-7ED7DC5284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8959" y="1388495"/>
                    <a:ext cx="377026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BF874001-142C-4360-B8B6-5F2EC1A266B6}"/>
                </a:ext>
              </a:extLst>
            </p:cNvPr>
            <p:cNvCxnSpPr>
              <a:cxnSpLocks/>
              <a:stCxn id="221" idx="0"/>
              <a:endCxn id="225" idx="4"/>
            </p:cNvCxnSpPr>
            <p:nvPr/>
          </p:nvCxnSpPr>
          <p:spPr>
            <a:xfrm flipV="1">
              <a:off x="5179346" y="2215887"/>
              <a:ext cx="844183" cy="210281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387C3380-B342-4485-B0E7-F9AF40A6FB91}"/>
                </a:ext>
              </a:extLst>
            </p:cNvPr>
            <p:cNvCxnSpPr>
              <a:cxnSpLocks/>
              <a:stCxn id="223" idx="0"/>
              <a:endCxn id="225" idx="4"/>
            </p:cNvCxnSpPr>
            <p:nvPr/>
          </p:nvCxnSpPr>
          <p:spPr>
            <a:xfrm flipH="1" flipV="1">
              <a:off x="6023529" y="2215887"/>
              <a:ext cx="139854" cy="203133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1EF98480-9F3D-49DC-A945-C417B435D095}"/>
                </a:ext>
              </a:extLst>
            </p:cNvPr>
            <p:cNvCxnSpPr>
              <a:cxnSpLocks/>
              <a:stCxn id="201" idx="0"/>
              <a:endCxn id="225" idx="4"/>
            </p:cNvCxnSpPr>
            <p:nvPr/>
          </p:nvCxnSpPr>
          <p:spPr>
            <a:xfrm flipH="1" flipV="1">
              <a:off x="6023529" y="2215887"/>
              <a:ext cx="1233599" cy="210282"/>
            </a:xfrm>
            <a:prstGeom prst="straightConnector1">
              <a:avLst/>
            </a:prstGeom>
            <a:ln w="12700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3B58D715-E76E-4CF6-A550-AD7A6295F16A}"/>
                </a:ext>
              </a:extLst>
            </p:cNvPr>
            <p:cNvCxnSpPr>
              <a:cxnSpLocks/>
              <a:stCxn id="225" idx="0"/>
              <a:endCxn id="224" idx="2"/>
            </p:cNvCxnSpPr>
            <p:nvPr/>
          </p:nvCxnSpPr>
          <p:spPr>
            <a:xfrm flipV="1">
              <a:off x="6023529" y="1746099"/>
              <a:ext cx="0" cy="104028"/>
            </a:xfrm>
            <a:prstGeom prst="straightConnector1">
              <a:avLst/>
            </a:prstGeom>
            <a:ln w="15875">
              <a:tailEnd type="stealth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Connector: Curved 219">
              <a:extLst>
                <a:ext uri="{FF2B5EF4-FFF2-40B4-BE49-F238E27FC236}">
                  <a16:creationId xmlns:a16="http://schemas.microsoft.com/office/drawing/2014/main" id="{185A0422-8852-48DC-9BEF-E921136DE242}"/>
                </a:ext>
              </a:extLst>
            </p:cNvPr>
            <p:cNvCxnSpPr>
              <a:cxnSpLocks/>
              <a:stCxn id="165" idx="0"/>
              <a:endCxn id="223" idx="1"/>
            </p:cNvCxnSpPr>
            <p:nvPr/>
          </p:nvCxnSpPr>
          <p:spPr>
            <a:xfrm rot="5400000" flipH="1" flipV="1">
              <a:off x="5043406" y="2412778"/>
              <a:ext cx="664855" cy="843579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9270CC6D-AFB3-4CCD-948D-937328E31481}"/>
                </a:ext>
              </a:extLst>
            </p:cNvPr>
            <p:cNvSpPr/>
            <p:nvPr/>
          </p:nvSpPr>
          <p:spPr>
            <a:xfrm>
              <a:off x="4813586" y="2426168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MaxSim</a:t>
              </a:r>
              <a:endParaRPr lang="en-US" sz="1100" b="1" dirty="0"/>
            </a:p>
          </p:txBody>
        </p:sp>
        <p:cxnSp>
          <p:nvCxnSpPr>
            <p:cNvPr id="222" name="Connector: Curved 221">
              <a:extLst>
                <a:ext uri="{FF2B5EF4-FFF2-40B4-BE49-F238E27FC236}">
                  <a16:creationId xmlns:a16="http://schemas.microsoft.com/office/drawing/2014/main" id="{1E827CEE-7E82-400F-938F-1D855B3BB2AC}"/>
                </a:ext>
              </a:extLst>
            </p:cNvPr>
            <p:cNvCxnSpPr>
              <a:cxnSpLocks/>
              <a:stCxn id="181" idx="0"/>
              <a:endCxn id="201" idx="1"/>
            </p:cNvCxnSpPr>
            <p:nvPr/>
          </p:nvCxnSpPr>
          <p:spPr>
            <a:xfrm rot="5400000" flipH="1" flipV="1">
              <a:off x="5840331" y="2121711"/>
              <a:ext cx="663459" cy="1438615"/>
            </a:xfrm>
            <a:prstGeom prst="curvedConnector2">
              <a:avLst/>
            </a:prstGeom>
            <a:ln w="31750" cap="rnd">
              <a:solidFill>
                <a:srgbClr val="00B050"/>
              </a:solidFill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0C459486-7532-4659-A47B-2B5BADE0C934}"/>
                </a:ext>
              </a:extLst>
            </p:cNvPr>
            <p:cNvSpPr/>
            <p:nvPr/>
          </p:nvSpPr>
          <p:spPr>
            <a:xfrm>
              <a:off x="5797623" y="2419020"/>
              <a:ext cx="731520" cy="166237"/>
            </a:xfrm>
            <a:prstGeom prst="roundRect">
              <a:avLst>
                <a:gd name="adj" fmla="val 11824"/>
              </a:avLst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err="1"/>
                <a:t>MaxSim</a:t>
              </a:r>
              <a:endParaRPr lang="en-US" sz="1200" b="1"/>
            </a:p>
          </p:txBody>
        </p:sp>
        <p:sp>
          <p:nvSpPr>
            <p:cNvPr id="224" name="Rectangle: Rounded Corners 223">
              <a:extLst>
                <a:ext uri="{FF2B5EF4-FFF2-40B4-BE49-F238E27FC236}">
                  <a16:creationId xmlns:a16="http://schemas.microsoft.com/office/drawing/2014/main" id="{438097AD-482F-40BC-9D97-1CF085EB0E82}"/>
                </a:ext>
              </a:extLst>
            </p:cNvPr>
            <p:cNvSpPr/>
            <p:nvPr/>
          </p:nvSpPr>
          <p:spPr>
            <a:xfrm>
              <a:off x="5872925" y="1513956"/>
              <a:ext cx="301208" cy="23214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1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Neural IR: Two Extreme Matching Paradigms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93A627-9BC2-9D32-83A0-7A5F56A19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0"/>
          <a:stretch/>
        </p:blipFill>
        <p:spPr>
          <a:xfrm>
            <a:off x="1528937" y="1542706"/>
            <a:ext cx="3383280" cy="3255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01AF83-48C8-B77E-1163-6E99050C1BF5}"/>
              </a:ext>
            </a:extLst>
          </p:cNvPr>
          <p:cNvSpPr txBox="1"/>
          <p:nvPr/>
        </p:nvSpPr>
        <p:spPr>
          <a:xfrm>
            <a:off x="1050817" y="4834132"/>
            <a:ext cx="4318245" cy="14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cs typeface="Times New Roman" panose="02020603050405020304" pitchFamily="18" charset="0"/>
              </a:rPr>
              <a:t>(a)  Single-Vector Representations</a:t>
            </a:r>
            <a:endParaRPr lang="en-US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1700" b="1" dirty="0">
                <a:cs typeface="Times New Roman" panose="02020603050405020304" pitchFamily="18" charset="0"/>
              </a:rPr>
              <a:t> Independent, Dense Encoding</a:t>
            </a: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</a:rPr>
              <a:t>❌</a:t>
            </a:r>
            <a:r>
              <a:rPr lang="en-US" sz="1700" b="1" dirty="0"/>
              <a:t> Coarse-Grained Representation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6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interaction delivers large gains…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600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interaction delivers large gains…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397091"/>
              </p:ext>
            </p:extLst>
          </p:nvPr>
        </p:nvGraphicFramePr>
        <p:xfrm>
          <a:off x="606080" y="2361789"/>
          <a:ext cx="4286762" cy="3108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82A18D-FAE4-90E3-7C25-9C4EEA906B51}"/>
              </a:ext>
            </a:extLst>
          </p:cNvPr>
          <p:cNvSpPr txBox="1"/>
          <p:nvPr/>
        </p:nvSpPr>
        <p:spPr>
          <a:xfrm>
            <a:off x="372623" y="6492875"/>
            <a:ext cx="10002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457200">
              <a:buNone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DPR and ANCE result figures from the respective papers. DPR on MS MARCO was evaluated by the ANCE authors.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59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interaction delivers large gains…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6080" y="2361789"/>
          <a:ext cx="10979840" cy="3108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  <a:gridCol w="2056728">
                  <a:extLst>
                    <a:ext uri="{9D8B030D-6E8A-4147-A177-3AD203B41FA5}">
                      <a16:colId xmlns:a16="http://schemas.microsoft.com/office/drawing/2014/main" val="903695050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2386906174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319373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Open-Domain QA Retrieval over Wikipedia’18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TriviaQA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SQuAD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NaturalQs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TriviaQA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Open-</a:t>
                      </a:r>
                      <a:r>
                        <a:rPr lang="en-US" sz="2400" b="1" dirty="0" err="1"/>
                        <a:t>SQuAD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6BCD79-8AEA-ADAD-8C6D-D7E542E2D233}"/>
              </a:ext>
            </a:extLst>
          </p:cNvPr>
          <p:cNvSpPr txBox="1"/>
          <p:nvPr/>
        </p:nvSpPr>
        <p:spPr>
          <a:xfrm>
            <a:off x="372623" y="6492875"/>
            <a:ext cx="10002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457200">
              <a:buNone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DPR and ANCE result figures from the respective papers. DPR on MS MARCO was evaluated by the ANCE authors.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657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interaction delivers large gains…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6080" y="2361789"/>
          <a:ext cx="10979840" cy="3108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  <a:gridCol w="2056728">
                  <a:extLst>
                    <a:ext uri="{9D8B030D-6E8A-4147-A177-3AD203B41FA5}">
                      <a16:colId xmlns:a16="http://schemas.microsoft.com/office/drawing/2014/main" val="903695050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2386906174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319373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Open-Domain QA Retrieval over Wikipedia’18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TriviaQA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SQuAD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NaturalQs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TriviaQA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Open-</a:t>
                      </a:r>
                      <a:r>
                        <a:rPr lang="en-US" sz="2400" b="1" dirty="0" err="1"/>
                        <a:t>SQuAD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A55BB07-C5E2-14F5-3FAB-3E86AC40E93C}"/>
              </a:ext>
            </a:extLst>
          </p:cNvPr>
          <p:cNvSpPr/>
          <p:nvPr/>
        </p:nvSpPr>
        <p:spPr>
          <a:xfrm>
            <a:off x="4262620" y="3768700"/>
            <a:ext cx="3208039" cy="2518304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And the gaps are often larger when there’s a </a:t>
            </a:r>
            <a:r>
              <a:rPr lang="en-US" sz="2400" b="1" dirty="0">
                <a:cs typeface="Calibri"/>
              </a:rPr>
              <a:t>domain shift </a:t>
            </a:r>
            <a:r>
              <a:rPr lang="en-US" sz="2400" dirty="0">
                <a:cs typeface="Calibri"/>
              </a:rPr>
              <a:t>or a </a:t>
            </a:r>
            <a:r>
              <a:rPr lang="en-US" sz="2400" b="1" dirty="0">
                <a:cs typeface="Calibri"/>
              </a:rPr>
              <a:t>challenging downstream task</a:t>
            </a:r>
            <a:r>
              <a:rPr lang="en-US" sz="2400" dirty="0">
                <a:cs typeface="Calibri"/>
              </a:rPr>
              <a:t>!</a:t>
            </a:r>
            <a:endParaRPr lang="en-US" sz="12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67D0A-71B1-720D-EEBF-593F919FB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25"/>
          <a:stretch/>
        </p:blipFill>
        <p:spPr>
          <a:xfrm>
            <a:off x="325989" y="4039133"/>
            <a:ext cx="3657600" cy="9461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7E8CE3-FD85-6F81-0591-4500552371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746"/>
          <a:stretch/>
        </p:blipFill>
        <p:spPr>
          <a:xfrm>
            <a:off x="325989" y="5682212"/>
            <a:ext cx="3657600" cy="5054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0CF60F-EA46-1089-8969-7D07336392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560"/>
          <a:stretch/>
        </p:blipFill>
        <p:spPr>
          <a:xfrm>
            <a:off x="7749691" y="5082285"/>
            <a:ext cx="3657600" cy="5613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A9C681-BD9D-C2CE-DB6C-3233BACEB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520"/>
          <a:stretch/>
        </p:blipFill>
        <p:spPr>
          <a:xfrm>
            <a:off x="7749691" y="3496754"/>
            <a:ext cx="3657600" cy="564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EF8143-7FCE-C966-B3F0-E3CA0F42817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3692"/>
          <a:stretch/>
        </p:blipFill>
        <p:spPr>
          <a:xfrm>
            <a:off x="325989" y="6266017"/>
            <a:ext cx="3657600" cy="5054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A69E33-4952-8C04-CB11-11000AD8A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89" y="5063691"/>
            <a:ext cx="3657600" cy="5348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8E52B7-122E-6905-41CE-040DE2528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9691" y="5722750"/>
            <a:ext cx="3657600" cy="75303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FD375E-8429-2DF2-3D75-0EFFA3EECB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9691" y="4137267"/>
            <a:ext cx="3657600" cy="8719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3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But advanced </a:t>
            </a:r>
            <a:r>
              <a:rPr lang="en-US" b="1" dirty="0"/>
              <a:t>supervision strategies </a:t>
            </a:r>
            <a:r>
              <a:rPr lang="en-US" dirty="0"/>
              <a:t>can help </a:t>
            </a:r>
            <a:br>
              <a:rPr lang="en-US" dirty="0"/>
            </a:br>
            <a:r>
              <a:rPr lang="en-US" dirty="0"/>
              <a:t>“simpler” models catch up with vanilla ColBERT!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325928"/>
              </p:ext>
            </p:extLst>
          </p:nvPr>
        </p:nvGraphicFramePr>
        <p:xfrm>
          <a:off x="606080" y="2361789"/>
          <a:ext cx="10979840" cy="3108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  <a:gridCol w="2056728">
                  <a:extLst>
                    <a:ext uri="{9D8B030D-6E8A-4147-A177-3AD203B41FA5}">
                      <a16:colId xmlns:a16="http://schemas.microsoft.com/office/drawing/2014/main" val="903695050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2386906174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319373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Open-Domain QA Retrieval over Wikipedia’18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TriviaQA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SQuAD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NaturalQs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TriviaQA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Open-</a:t>
                      </a:r>
                      <a:r>
                        <a:rPr lang="en-US" sz="2400" b="1" dirty="0" err="1"/>
                        <a:t>SQuAD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07496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But advanced </a:t>
            </a:r>
            <a:r>
              <a:rPr lang="en-US" b="1" dirty="0"/>
              <a:t>supervision strategies </a:t>
            </a:r>
            <a:r>
              <a:rPr lang="en-US" dirty="0"/>
              <a:t>can help </a:t>
            </a:r>
            <a:br>
              <a:rPr lang="en-US" dirty="0"/>
            </a:br>
            <a:r>
              <a:rPr lang="en-US" dirty="0"/>
              <a:t>“simpler” models catch up with vanilla ColBERT!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6080" y="2361789"/>
          <a:ext cx="1097984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  <a:gridCol w="2056728">
                  <a:extLst>
                    <a:ext uri="{9D8B030D-6E8A-4147-A177-3AD203B41FA5}">
                      <a16:colId xmlns:a16="http://schemas.microsoft.com/office/drawing/2014/main" val="903695050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2386906174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319373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Open-Domain QA Retrieval over Wikipedia’18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TriviaQA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SQuAD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NaturalQs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TriviaQA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Open-</a:t>
                      </a:r>
                      <a:r>
                        <a:rPr lang="en-US" sz="2400" b="1" dirty="0" err="1"/>
                        <a:t>SQuAD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SPLADEv2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36.8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RocketQAv2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38.8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83.7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9054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61810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But advanced </a:t>
            </a:r>
            <a:r>
              <a:rPr lang="en-US" b="1" dirty="0"/>
              <a:t>supervision strategies </a:t>
            </a:r>
            <a:r>
              <a:rPr lang="en-US" dirty="0"/>
              <a:t>can help </a:t>
            </a:r>
            <a:br>
              <a:rPr lang="en-US" dirty="0"/>
            </a:br>
            <a:r>
              <a:rPr lang="en-US" dirty="0"/>
              <a:t>“simpler” models catch up with vanilla ColBERT!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F903D5-753B-4B4E-9306-DB173D6A24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6080" y="2361789"/>
          <a:ext cx="10979840" cy="4023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01836">
                  <a:extLst>
                    <a:ext uri="{9D8B030D-6E8A-4147-A177-3AD203B41FA5}">
                      <a16:colId xmlns:a16="http://schemas.microsoft.com/office/drawing/2014/main" val="1872880791"/>
                    </a:ext>
                  </a:extLst>
                </a:gridCol>
                <a:gridCol w="2384926">
                  <a:extLst>
                    <a:ext uri="{9D8B030D-6E8A-4147-A177-3AD203B41FA5}">
                      <a16:colId xmlns:a16="http://schemas.microsoft.com/office/drawing/2014/main" val="46285102"/>
                    </a:ext>
                  </a:extLst>
                </a:gridCol>
                <a:gridCol w="2056728">
                  <a:extLst>
                    <a:ext uri="{9D8B030D-6E8A-4147-A177-3AD203B41FA5}">
                      <a16:colId xmlns:a16="http://schemas.microsoft.com/office/drawing/2014/main" val="903695050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2386906174"/>
                    </a:ext>
                  </a:extLst>
                </a:gridCol>
                <a:gridCol w="2318175">
                  <a:extLst>
                    <a:ext uri="{9D8B030D-6E8A-4147-A177-3AD203B41FA5}">
                      <a16:colId xmlns:a16="http://schemas.microsoft.com/office/drawing/2014/main" val="3193738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Open-Domain QA Retrieval over Wikipedia’18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TriviaQA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SQuAD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5015773"/>
                  </a:ext>
                </a:extLst>
              </a:tr>
              <a:tr h="60182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</a:t>
                      </a:r>
                    </a:p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NaturalQs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TriviaQA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Open-</a:t>
                      </a:r>
                      <a:r>
                        <a:rPr lang="en-US" sz="2400" b="1" dirty="0" err="1"/>
                        <a:t>SQuAD</a:t>
                      </a:r>
                      <a:endParaRPr lang="en-US" sz="2400" b="1" dirty="0"/>
                    </a:p>
                    <a:p>
                      <a:pPr algn="ctr"/>
                      <a:r>
                        <a:rPr lang="en-US" sz="2400" b="0" dirty="0"/>
                        <a:t>Success@20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23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BM25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18.7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0929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02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2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ColBERT</a:t>
                      </a:r>
                      <a:r>
                        <a:rPr lang="en-US" sz="1800" b="0" dirty="0"/>
                        <a:t>[QA]</a:t>
                      </a:r>
                      <a:endParaRPr lang="en-US" sz="24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36.0 / 37.5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85.6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83.7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69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SPLADEv2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36.8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4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RocketQAv2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38.8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83.7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-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905421"/>
                  </a:ext>
                </a:extLst>
              </a:tr>
            </a:tbl>
          </a:graphicData>
        </a:graphic>
      </p:graphicFrame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9BB6702-A7AB-4224-B7CF-3911538A3F17}"/>
              </a:ext>
            </a:extLst>
          </p:cNvPr>
          <p:cNvSpPr/>
          <p:nvPr/>
        </p:nvSpPr>
        <p:spPr>
          <a:xfrm>
            <a:off x="5430253" y="2025463"/>
            <a:ext cx="5676231" cy="1346046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And </a:t>
            </a:r>
            <a:r>
              <a:rPr lang="en-US" sz="2400" dirty="0" err="1">
                <a:cs typeface="Calibri"/>
              </a:rPr>
              <a:t>ColBERT’s</a:t>
            </a:r>
            <a:r>
              <a:rPr lang="en-US" sz="2400" dirty="0">
                <a:cs typeface="Calibri"/>
              </a:rPr>
              <a:t> index is an order of magnitude larger, at </a:t>
            </a:r>
            <a:r>
              <a:rPr lang="en-US" sz="2400" b="1" dirty="0">
                <a:cs typeface="Calibri"/>
              </a:rPr>
              <a:t>650 GB</a:t>
            </a:r>
            <a:r>
              <a:rPr lang="en-US" sz="2400" dirty="0">
                <a:cs typeface="Calibri"/>
              </a:rPr>
              <a:t> for Wikipedia!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246753F-3241-4122-A8BF-AA3F3E80EBB3}"/>
              </a:ext>
            </a:extLst>
          </p:cNvPr>
          <p:cNvSpPr/>
          <p:nvPr/>
        </p:nvSpPr>
        <p:spPr>
          <a:xfrm>
            <a:off x="2417012" y="4373469"/>
            <a:ext cx="7801810" cy="1674052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Can we recover </a:t>
            </a:r>
            <a:r>
              <a:rPr lang="en-US" sz="2400" dirty="0" err="1">
                <a:cs typeface="Calibri"/>
              </a:rPr>
              <a:t>ColBERT’s</a:t>
            </a:r>
            <a:r>
              <a:rPr lang="en-US" sz="2400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large quality advantage </a:t>
            </a:r>
            <a:r>
              <a:rPr lang="en-US" sz="2400" dirty="0">
                <a:cs typeface="Calibri"/>
              </a:rPr>
              <a:t>and </a:t>
            </a:r>
            <a:r>
              <a:rPr lang="en-US" sz="2400" b="1" dirty="0">
                <a:cs typeface="Calibri"/>
              </a:rPr>
              <a:t>reduce its footprint </a:t>
            </a:r>
            <a:r>
              <a:rPr lang="en-US" sz="2400" dirty="0">
                <a:cs typeface="Calibri"/>
              </a:rPr>
              <a:t>by an order of magnitude?</a:t>
            </a:r>
            <a:endParaRPr lang="en-US" sz="2400" i="1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3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ColBERTv2: </a:t>
            </a:r>
            <a:r>
              <a:rPr lang="en-US" sz="3600" b="1" dirty="0"/>
              <a:t>Residual</a:t>
            </a:r>
            <a:r>
              <a:rPr lang="en-US" sz="3600" dirty="0"/>
              <a:t> Compression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47</a:t>
            </a:fld>
            <a:endParaRPr lang="en-US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3575D6-1B8A-417D-A399-0AA361213DB2}"/>
              </a:ext>
            </a:extLst>
          </p:cNvPr>
          <p:cNvSpPr/>
          <p:nvPr/>
        </p:nvSpPr>
        <p:spPr>
          <a:xfrm>
            <a:off x="2555776" y="5202736"/>
            <a:ext cx="7871791" cy="1069983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cs typeface="Calibri"/>
              </a:rPr>
              <a:t>Vectors corresponding to each sense of a word </a:t>
            </a:r>
            <a:r>
              <a:rPr lang="en-US" sz="2400" b="1" i="1" dirty="0">
                <a:cs typeface="Calibri"/>
              </a:rPr>
              <a:t>cluster closely</a:t>
            </a:r>
            <a:r>
              <a:rPr lang="en-US" sz="2400" i="1" dirty="0">
                <a:cs typeface="Calibri"/>
              </a:rPr>
              <a:t>, with minor but important </a:t>
            </a:r>
            <a:r>
              <a:rPr lang="en-US" sz="2400" b="1" i="1" dirty="0">
                <a:cs typeface="Calibri"/>
              </a:rPr>
              <a:t>variation due to context</a:t>
            </a:r>
            <a:r>
              <a:rPr lang="en-US" sz="2400" i="1" dirty="0"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932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ColBERTv2: </a:t>
            </a:r>
            <a:r>
              <a:rPr lang="en-US" sz="3600" b="1" dirty="0"/>
              <a:t>Residual</a:t>
            </a:r>
            <a:r>
              <a:rPr lang="en-US" sz="3600" dirty="0"/>
              <a:t> Compression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EBD12-03B5-4367-9101-56DCBE5F9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63"/>
          <a:stretch/>
        </p:blipFill>
        <p:spPr>
          <a:xfrm>
            <a:off x="1926403" y="2018282"/>
            <a:ext cx="3508881" cy="28702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3575D6-1B8A-417D-A399-0AA361213DB2}"/>
              </a:ext>
            </a:extLst>
          </p:cNvPr>
          <p:cNvSpPr/>
          <p:nvPr/>
        </p:nvSpPr>
        <p:spPr>
          <a:xfrm>
            <a:off x="2555776" y="5202736"/>
            <a:ext cx="7871791" cy="1069983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cs typeface="Calibri"/>
              </a:rPr>
              <a:t>Vectors corresponding to each sense of a word </a:t>
            </a:r>
            <a:r>
              <a:rPr lang="en-US" sz="2400" b="1" i="1" dirty="0">
                <a:cs typeface="Calibri"/>
              </a:rPr>
              <a:t>cluster closely</a:t>
            </a:r>
            <a:r>
              <a:rPr lang="en-US" sz="2400" i="1" dirty="0">
                <a:cs typeface="Calibri"/>
              </a:rPr>
              <a:t>, with minor but important </a:t>
            </a:r>
            <a:r>
              <a:rPr lang="en-US" sz="2400" b="1" i="1" dirty="0">
                <a:cs typeface="Calibri"/>
              </a:rPr>
              <a:t>variation due to context</a:t>
            </a:r>
            <a:r>
              <a:rPr lang="en-US" sz="2400" i="1" dirty="0">
                <a:cs typeface="Calibri"/>
              </a:rPr>
              <a:t>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2F9902-A5C7-AF18-47B8-F30313ADD171}"/>
              </a:ext>
            </a:extLst>
          </p:cNvPr>
          <p:cNvGrpSpPr/>
          <p:nvPr/>
        </p:nvGrpSpPr>
        <p:grpSpPr>
          <a:xfrm>
            <a:off x="7150495" y="1870927"/>
            <a:ext cx="3586500" cy="3116146"/>
            <a:chOff x="6517336" y="1749287"/>
            <a:chExt cx="3586500" cy="31161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FC78F9-81D1-44D4-B33A-F6F511EEF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536" t="3550" r="19413" b="87416"/>
            <a:stretch/>
          </p:blipFill>
          <p:spPr>
            <a:xfrm>
              <a:off x="7019866" y="1749287"/>
              <a:ext cx="3083970" cy="294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FBF38C-C0FD-E6AB-5BCB-F7DA54E5C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" t="13734" r="48227" b="18673"/>
            <a:stretch/>
          </p:blipFill>
          <p:spPr>
            <a:xfrm>
              <a:off x="6517336" y="2043997"/>
              <a:ext cx="3399078" cy="282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7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EBE3-AB6A-4A1D-B52D-55E256E2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0CB360-6BDB-4753-87E8-93BBDF0C5DB3}"/>
              </a:ext>
            </a:extLst>
          </p:cNvPr>
          <p:cNvGraphicFramePr>
            <a:graphicFrameLocks noGrp="1"/>
          </p:cNvGraphicFramePr>
          <p:nvPr/>
        </p:nvGraphicFramePr>
        <p:xfrm>
          <a:off x="414912" y="4154680"/>
          <a:ext cx="11362176" cy="228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03030">
                  <a:extLst>
                    <a:ext uri="{9D8B030D-6E8A-4147-A177-3AD203B41FA5}">
                      <a16:colId xmlns:a16="http://schemas.microsoft.com/office/drawing/2014/main" val="3233145037"/>
                    </a:ext>
                  </a:extLst>
                </a:gridCol>
                <a:gridCol w="1661220">
                  <a:extLst>
                    <a:ext uri="{9D8B030D-6E8A-4147-A177-3AD203B41FA5}">
                      <a16:colId xmlns:a16="http://schemas.microsoft.com/office/drawing/2014/main" val="1542553241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4053926416"/>
                    </a:ext>
                  </a:extLst>
                </a:gridCol>
                <a:gridCol w="2662676">
                  <a:extLst>
                    <a:ext uri="{9D8B030D-6E8A-4147-A177-3AD203B41FA5}">
                      <a16:colId xmlns:a16="http://schemas.microsoft.com/office/drawing/2014/main" val="1781196961"/>
                    </a:ext>
                  </a:extLst>
                </a:gridCol>
              </a:tblGrid>
              <a:tr h="3621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 MARCO 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MS MARCO Passage Ranking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7067548"/>
                  </a:ext>
                </a:extLst>
              </a:tr>
              <a:tr h="362182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Storage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MRR@10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Recall@50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651285"/>
                  </a:ext>
                </a:extLst>
              </a:tr>
              <a:tr h="362182">
                <a:tc>
                  <a:txBody>
                    <a:bodyPr/>
                    <a:lstStyle/>
                    <a:p>
                      <a:r>
                        <a:rPr lang="en-US" sz="2400" b="0" dirty="0"/>
                        <a:t>ColBERT </a:t>
                      </a:r>
                      <a:r>
                        <a:rPr lang="en-US" sz="2400" b="1" dirty="0"/>
                        <a:t>v1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154 GB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36.2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82.1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9012522"/>
                  </a:ext>
                </a:extLst>
              </a:tr>
              <a:tr h="424212">
                <a:tc>
                  <a:txBody>
                    <a:bodyPr/>
                    <a:lstStyle/>
                    <a:p>
                      <a:r>
                        <a:rPr lang="en-US" sz="2400" b="0" dirty="0"/>
                        <a:t>+ 2 bit residual compression (6x)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7163"/>
                  </a:ext>
                </a:extLst>
              </a:tr>
              <a:tr h="424212">
                <a:tc>
                  <a:txBody>
                    <a:bodyPr/>
                    <a:lstStyle/>
                    <a:p>
                      <a:r>
                        <a:rPr lang="en-US" sz="2400" b="0" dirty="0"/>
                        <a:t>+ 1 bit residual compression (10x)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23400"/>
                  </a:ext>
                </a:extLst>
              </a:tr>
            </a:tbl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AF5F32A-833B-46F8-A525-5B95EA5D48F8}"/>
              </a:ext>
            </a:extLst>
          </p:cNvPr>
          <p:cNvSpPr/>
          <p:nvPr/>
        </p:nvSpPr>
        <p:spPr>
          <a:xfrm>
            <a:off x="1751010" y="1690688"/>
            <a:ext cx="9602790" cy="2001029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Indexing clusters a sample of token vectors. Then, it represents each vector by storing its </a:t>
            </a:r>
            <a:r>
              <a:rPr lang="en-US" sz="2400" b="1" dirty="0">
                <a:cs typeface="Calibri"/>
              </a:rPr>
              <a:t>cluster ID </a:t>
            </a:r>
            <a:r>
              <a:rPr lang="en-US" sz="2400" dirty="0">
                <a:cs typeface="Calibri"/>
              </a:rPr>
              <a:t>and </a:t>
            </a:r>
            <a:r>
              <a:rPr lang="en-US" sz="2400" b="1" dirty="0">
                <a:cs typeface="Calibri"/>
              </a:rPr>
              <a:t>a 1-bit delta for each dimension</a:t>
            </a:r>
            <a:r>
              <a:rPr lang="en-US" sz="2400" dirty="0">
                <a:cs typeface="Calibri"/>
              </a:rPr>
              <a:t>. This can consume as little </a:t>
            </a:r>
            <a:r>
              <a:rPr lang="en-US" sz="2400" b="1" dirty="0">
                <a:cs typeface="Calibri"/>
              </a:rPr>
              <a:t>20 bytes </a:t>
            </a:r>
            <a:r>
              <a:rPr lang="en-US" sz="2400" dirty="0">
                <a:cs typeface="Calibri"/>
              </a:rPr>
              <a:t>per vector.</a:t>
            </a:r>
          </a:p>
          <a:p>
            <a:pPr algn="ctr"/>
            <a:endParaRPr lang="en-US" sz="2400" i="1" dirty="0">
              <a:cs typeface="Calibri"/>
            </a:endParaRPr>
          </a:p>
          <a:p>
            <a:pPr algn="ctr"/>
            <a:r>
              <a:rPr lang="en-US" sz="2400" i="1" dirty="0">
                <a:cs typeface="Calibri"/>
              </a:rPr>
              <a:t>Read the paper for details of efficient indexing and retrieval!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5A69A6-A5AA-4486-B086-BF0B40B5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ColBERTv2: </a:t>
            </a:r>
            <a:r>
              <a:rPr lang="en-US" sz="3600" b="1" dirty="0"/>
              <a:t>Residual</a:t>
            </a:r>
            <a:r>
              <a:rPr lang="en-US" sz="3600" dirty="0"/>
              <a:t> Compression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1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Neural IR: Two Extreme Matching Paradigms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784844-243E-4A05-A9CD-CFDF27218E0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B7626-DA28-4AE0-96CB-EA78EA81F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0"/>
          <a:stretch/>
        </p:blipFill>
        <p:spPr>
          <a:xfrm>
            <a:off x="1528937" y="1542706"/>
            <a:ext cx="3383280" cy="3255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9A1B0-D4B2-4ADC-80BC-086EFE9EDC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077"/>
          <a:stretch/>
        </p:blipFill>
        <p:spPr>
          <a:xfrm>
            <a:off x="7586877" y="1456855"/>
            <a:ext cx="3383280" cy="3341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A838B-24A6-42E6-830C-9BBF05A34C90}"/>
              </a:ext>
            </a:extLst>
          </p:cNvPr>
          <p:cNvSpPr txBox="1"/>
          <p:nvPr/>
        </p:nvSpPr>
        <p:spPr>
          <a:xfrm>
            <a:off x="1050817" y="4834132"/>
            <a:ext cx="4318245" cy="14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cs typeface="Times New Roman" panose="02020603050405020304" pitchFamily="18" charset="0"/>
              </a:rPr>
              <a:t>(a)  Single-Vector Representations</a:t>
            </a:r>
            <a:endParaRPr lang="en-US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1700" b="1" dirty="0">
                <a:cs typeface="Times New Roman" panose="02020603050405020304" pitchFamily="18" charset="0"/>
              </a:rPr>
              <a:t> Independent, Dense Encoding</a:t>
            </a: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</a:rPr>
              <a:t>❌</a:t>
            </a:r>
            <a:r>
              <a:rPr lang="en-US" sz="1700" b="1" dirty="0"/>
              <a:t> Coarse-Grained Representation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3531A-E787-4D1C-B842-5F8B42FBDE1B}"/>
              </a:ext>
            </a:extLst>
          </p:cNvPr>
          <p:cNvSpPr txBox="1"/>
          <p:nvPr/>
        </p:nvSpPr>
        <p:spPr>
          <a:xfrm>
            <a:off x="7415850" y="4834132"/>
            <a:ext cx="3725333" cy="14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cs typeface="Times New Roman" panose="02020603050405020304" pitchFamily="18" charset="0"/>
              </a:rPr>
              <a:t>(b)  Cross Encoders</a:t>
            </a:r>
            <a:endParaRPr lang="en-US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1700" b="1" dirty="0">
                <a:cs typeface="Times New Roman" panose="02020603050405020304" pitchFamily="18" charset="0"/>
              </a:rPr>
              <a:t> Fine-Grained Interactions</a:t>
            </a:r>
          </a:p>
          <a:p>
            <a:pPr algn="ctr"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</a:rPr>
              <a:t>❌</a:t>
            </a:r>
            <a:r>
              <a:rPr lang="en-US" sz="1700" b="1" dirty="0"/>
              <a:t> Unscalable </a:t>
            </a:r>
            <a:r>
              <a:rPr lang="en-US" sz="1700" b="1" u="sng" dirty="0"/>
              <a:t>Joint</a:t>
            </a:r>
            <a:r>
              <a:rPr lang="en-US" sz="1700" b="1" dirty="0"/>
              <a:t> Conditioning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9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ColBERTv2</a:t>
            </a:r>
            <a:r>
              <a:rPr lang="en-US" sz="4000" dirty="0"/>
              <a:t> uses </a:t>
            </a:r>
            <a:r>
              <a:rPr lang="en-US" sz="4000" b="1" dirty="0"/>
              <a:t>denoised training </a:t>
            </a:r>
            <a:r>
              <a:rPr lang="en-US" sz="4000" dirty="0"/>
              <a:t>and </a:t>
            </a:r>
            <a:r>
              <a:rPr lang="en-US" sz="4000" b="1" dirty="0"/>
              <a:t>residual compression </a:t>
            </a:r>
            <a:r>
              <a:rPr lang="en-US" sz="4000" dirty="0"/>
              <a:t>to re-emerge more effective &amp; lightweight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611772-45B9-4470-BF3F-D1261DCA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9" y="2528828"/>
            <a:ext cx="4249352" cy="3264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07021-93F8-44F1-AC62-3C80E27AA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73" y="1872033"/>
            <a:ext cx="6692907" cy="397969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937188-9B75-46BA-8DEE-0A965F5C8FB5}"/>
              </a:ext>
            </a:extLst>
          </p:cNvPr>
          <p:cNvSpPr/>
          <p:nvPr/>
        </p:nvSpPr>
        <p:spPr>
          <a:xfrm>
            <a:off x="443829" y="5473700"/>
            <a:ext cx="4204371" cy="2159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44ABE-05EC-45B7-AE6A-3242F9E15EB2}"/>
              </a:ext>
            </a:extLst>
          </p:cNvPr>
          <p:cNvSpPr/>
          <p:nvPr/>
        </p:nvSpPr>
        <p:spPr>
          <a:xfrm rot="5400000">
            <a:off x="6712598" y="3883878"/>
            <a:ext cx="361018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43E50E-367A-475D-9154-2E60F293CEAB}"/>
              </a:ext>
            </a:extLst>
          </p:cNvPr>
          <p:cNvSpPr/>
          <p:nvPr/>
        </p:nvSpPr>
        <p:spPr>
          <a:xfrm rot="5400000">
            <a:off x="9385358" y="3786331"/>
            <a:ext cx="415412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ColBERTv2</a:t>
            </a:r>
            <a:r>
              <a:rPr lang="en-US" sz="4000" dirty="0"/>
              <a:t> uses </a:t>
            </a:r>
            <a:r>
              <a:rPr lang="en-US" sz="4000" b="1" dirty="0"/>
              <a:t>denoised training </a:t>
            </a:r>
            <a:r>
              <a:rPr lang="en-US" sz="4000" dirty="0"/>
              <a:t>and </a:t>
            </a:r>
            <a:r>
              <a:rPr lang="en-US" sz="4000" b="1" dirty="0"/>
              <a:t>residual compression </a:t>
            </a:r>
            <a:r>
              <a:rPr lang="en-US" sz="4000" dirty="0"/>
              <a:t>to re-emerge more effective &amp; lightweight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611772-45B9-4470-BF3F-D1261DCA6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9" y="2528828"/>
            <a:ext cx="4249352" cy="3264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07021-93F8-44F1-AC62-3C80E27AA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73" y="1872033"/>
            <a:ext cx="6692907" cy="397969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937188-9B75-46BA-8DEE-0A965F5C8FB5}"/>
              </a:ext>
            </a:extLst>
          </p:cNvPr>
          <p:cNvSpPr/>
          <p:nvPr/>
        </p:nvSpPr>
        <p:spPr>
          <a:xfrm>
            <a:off x="443829" y="5473700"/>
            <a:ext cx="4204371" cy="2159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C44ABE-05EC-45B7-AE6A-3242F9E15EB2}"/>
              </a:ext>
            </a:extLst>
          </p:cNvPr>
          <p:cNvSpPr/>
          <p:nvPr/>
        </p:nvSpPr>
        <p:spPr>
          <a:xfrm rot="5400000">
            <a:off x="6712598" y="3883878"/>
            <a:ext cx="361018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43E50E-367A-475D-9154-2E60F293CEAB}"/>
              </a:ext>
            </a:extLst>
          </p:cNvPr>
          <p:cNvSpPr/>
          <p:nvPr/>
        </p:nvSpPr>
        <p:spPr>
          <a:xfrm rot="5400000">
            <a:off x="9385358" y="3786331"/>
            <a:ext cx="415412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AB97827-4412-435F-87BB-74D20668D02E}"/>
              </a:ext>
            </a:extLst>
          </p:cNvPr>
          <p:cNvSpPr/>
          <p:nvPr/>
        </p:nvSpPr>
        <p:spPr>
          <a:xfrm>
            <a:off x="133350" y="1835521"/>
            <a:ext cx="5676231" cy="1346046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… while </a:t>
            </a:r>
            <a:r>
              <a:rPr lang="en-US" sz="2400" b="1" dirty="0">
                <a:cs typeface="Calibri"/>
              </a:rPr>
              <a:t>reducing</a:t>
            </a:r>
            <a:r>
              <a:rPr lang="en-US" sz="2400" dirty="0">
                <a:cs typeface="Calibri"/>
              </a:rPr>
              <a:t> the index size </a:t>
            </a:r>
            <a:r>
              <a:rPr lang="en-US" sz="2400" b="1" dirty="0">
                <a:cs typeface="Calibri"/>
              </a:rPr>
              <a:t>6—10x</a:t>
            </a:r>
            <a:r>
              <a:rPr lang="en-US" sz="2400" dirty="0">
                <a:cs typeface="Calibri"/>
              </a:rPr>
              <a:t>, encoding Wikipedia in 65—110 GB.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CC96C20-6722-4917-8A91-CD9DA51B8C8D}"/>
              </a:ext>
            </a:extLst>
          </p:cNvPr>
          <p:cNvSpPr/>
          <p:nvPr/>
        </p:nvSpPr>
        <p:spPr>
          <a:xfrm>
            <a:off x="5324305" y="4857904"/>
            <a:ext cx="6029495" cy="1346046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… and supporting efficient search, with only 10s—100s of </a:t>
            </a:r>
            <a:r>
              <a:rPr lang="en-US" sz="2400" dirty="0" err="1">
                <a:cs typeface="Calibri"/>
              </a:rPr>
              <a:t>ms</a:t>
            </a:r>
            <a:r>
              <a:rPr lang="en-US" sz="2400" dirty="0">
                <a:cs typeface="Calibri"/>
              </a:rPr>
              <a:t> of latency per query</a:t>
            </a:r>
          </a:p>
        </p:txBody>
      </p:sp>
    </p:spTree>
    <p:extLst>
      <p:ext uri="{BB962C8B-B14F-4D97-AF65-F5344CB8AC3E}">
        <p14:creationId xmlns:p14="http://schemas.microsoft.com/office/powerpoint/2010/main" val="12538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ColBERTv2: </a:t>
            </a:r>
            <a:r>
              <a:rPr lang="en-US" sz="3600" b="1" dirty="0"/>
              <a:t>Denoised</a:t>
            </a:r>
            <a:r>
              <a:rPr lang="en-US" sz="3600" dirty="0"/>
              <a:t> Training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Vanilla ColBERT was trained with </a:t>
            </a:r>
            <a:r>
              <a:rPr lang="en-US" i="1" dirty="0"/>
              <a:t>&lt;query, positive, negative&gt; </a:t>
            </a:r>
            <a:r>
              <a:rPr lang="en-US" dirty="0"/>
              <a:t>triples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Negatives are often unlabeled and can be </a:t>
            </a:r>
            <a:r>
              <a:rPr lang="en-US" b="1" dirty="0"/>
              <a:t>false negatives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Emerging solution in the literature (e.g., RocketQAv2, SPLADEv2)</a:t>
            </a:r>
            <a:br>
              <a:rPr lang="en-US" dirty="0"/>
            </a:br>
            <a:r>
              <a:rPr lang="en-US" dirty="0"/>
              <a:t>	Train the model to mimic the output scores of a </a:t>
            </a:r>
            <a:r>
              <a:rPr lang="en-US" b="1" dirty="0"/>
              <a:t>cross encoder</a:t>
            </a:r>
          </a:p>
        </p:txBody>
      </p:sp>
    </p:spTree>
    <p:extLst>
      <p:ext uri="{BB962C8B-B14F-4D97-AF65-F5344CB8AC3E}">
        <p14:creationId xmlns:p14="http://schemas.microsoft.com/office/powerpoint/2010/main" val="9351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ColBERTv2: </a:t>
            </a:r>
            <a:r>
              <a:rPr lang="en-US" sz="3600" b="1" dirty="0"/>
              <a:t>Denoised</a:t>
            </a:r>
            <a:r>
              <a:rPr lang="en-US" sz="3600" dirty="0"/>
              <a:t> Training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Vanilla ColBERT was trained with </a:t>
            </a:r>
            <a:r>
              <a:rPr lang="en-US" i="1" dirty="0"/>
              <a:t>&lt;query, positive, negative&gt; </a:t>
            </a:r>
            <a:r>
              <a:rPr lang="en-US" dirty="0"/>
              <a:t>triples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Negatives are often unlabeled and can be </a:t>
            </a:r>
            <a:r>
              <a:rPr lang="en-US" b="1" dirty="0"/>
              <a:t>false negatives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Emerging solution in the literature (e.g., RocketQAv2, SPLADEv2)</a:t>
            </a:r>
            <a:br>
              <a:rPr lang="en-US" dirty="0"/>
            </a:br>
            <a:r>
              <a:rPr lang="en-US" dirty="0"/>
              <a:t>	Train the model to mimic the output scores of a </a:t>
            </a:r>
            <a:r>
              <a:rPr lang="en-US" b="1" dirty="0"/>
              <a:t>cross encoder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5ADACF8-DF70-4D20-AA27-2EF519A33889}"/>
              </a:ext>
            </a:extLst>
          </p:cNvPr>
          <p:cNvSpPr/>
          <p:nvPr/>
        </p:nvSpPr>
        <p:spPr>
          <a:xfrm>
            <a:off x="2019300" y="5086504"/>
            <a:ext cx="8242300" cy="1346046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But will this proportionally benefit ColBERT given its more rigid </a:t>
            </a:r>
            <a:r>
              <a:rPr lang="en-US" sz="2400" b="1" dirty="0">
                <a:cs typeface="Calibri"/>
              </a:rPr>
              <a:t>late-interaction modeling</a:t>
            </a:r>
            <a:r>
              <a:rPr lang="en-US" sz="2400" dirty="0">
                <a:cs typeface="Calibri"/>
              </a:rPr>
              <a:t>?  </a:t>
            </a:r>
            <a:r>
              <a:rPr lang="en-US" sz="2400" i="1" dirty="0">
                <a:cs typeface="Calibri"/>
              </a:rPr>
              <a:t>Yes! See details in paper!</a:t>
            </a:r>
          </a:p>
        </p:txBody>
      </p:sp>
    </p:spTree>
    <p:extLst>
      <p:ext uri="{BB962C8B-B14F-4D97-AF65-F5344CB8AC3E}">
        <p14:creationId xmlns:p14="http://schemas.microsoft.com/office/powerpoint/2010/main" val="3958760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The      </a:t>
            </a:r>
            <a:r>
              <a:rPr lang="en-US" sz="4000" b="1" dirty="0" err="1"/>
              <a:t>LoTTE</a:t>
            </a:r>
            <a:r>
              <a:rPr lang="en-US" sz="3600" dirty="0"/>
              <a:t> Benchmark:</a:t>
            </a:r>
            <a:br>
              <a:rPr lang="en-US" sz="3600" dirty="0"/>
            </a:br>
            <a:r>
              <a:rPr lang="en-US" sz="3600" b="1" dirty="0"/>
              <a:t>Lo</a:t>
            </a:r>
            <a:r>
              <a:rPr lang="en-US" sz="3600" dirty="0"/>
              <a:t>ng-</a:t>
            </a:r>
            <a:r>
              <a:rPr lang="en-US" sz="3600" b="1" dirty="0"/>
              <a:t>T</a:t>
            </a:r>
            <a:r>
              <a:rPr lang="en-US" sz="3600" dirty="0"/>
              <a:t>ail </a:t>
            </a:r>
            <a:r>
              <a:rPr lang="en-US" sz="3600" b="1" dirty="0"/>
              <a:t>T</a:t>
            </a:r>
            <a:r>
              <a:rPr lang="en-US" sz="3600" dirty="0"/>
              <a:t>opic-stratified Retrieval </a:t>
            </a:r>
            <a:r>
              <a:rPr lang="en-US" sz="3600" b="1" dirty="0"/>
              <a:t>E</a:t>
            </a:r>
            <a:r>
              <a:rPr lang="en-US" sz="3600" dirty="0"/>
              <a:t>valuation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353"/>
            <a:ext cx="10515600" cy="4251610"/>
          </a:xfrm>
        </p:spPr>
        <p:txBody>
          <a:bodyPr>
            <a:normAutofit/>
          </a:bodyPr>
          <a:lstStyle/>
          <a:p>
            <a:r>
              <a:rPr lang="en-US" sz="2400" dirty="0" err="1"/>
              <a:t>LoTTE</a:t>
            </a:r>
            <a:r>
              <a:rPr lang="en-US" sz="2400" dirty="0"/>
              <a:t> focuses on </a:t>
            </a:r>
            <a:r>
              <a:rPr lang="en-US" sz="2400" b="1" dirty="0"/>
              <a:t>out-of-domain</a:t>
            </a:r>
            <a:r>
              <a:rPr lang="en-US" sz="2400" dirty="0"/>
              <a:t> retrieval with </a:t>
            </a:r>
            <a:r>
              <a:rPr lang="en-US" sz="2400" b="1" dirty="0"/>
              <a:t>natural </a:t>
            </a:r>
            <a:r>
              <a:rPr lang="en-US" sz="2400" dirty="0"/>
              <a:t>and</a:t>
            </a:r>
            <a:r>
              <a:rPr lang="en-US" sz="2400" b="1" dirty="0"/>
              <a:t> long-tail </a:t>
            </a:r>
            <a:r>
              <a:rPr lang="en-US" sz="2400" dirty="0"/>
              <a:t>queries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It also includes </a:t>
            </a:r>
            <a:r>
              <a:rPr lang="en-US" sz="2400" b="1" dirty="0"/>
              <a:t>distinct</a:t>
            </a:r>
            <a:r>
              <a:rPr lang="en-US" sz="2400" dirty="0"/>
              <a:t> </a:t>
            </a:r>
            <a:r>
              <a:rPr lang="en-US" sz="2400" b="1" dirty="0"/>
              <a:t>dev and test distributions</a:t>
            </a:r>
            <a:r>
              <a:rPr lang="en-US" sz="2400" dirty="0"/>
              <a:t>, divided</a:t>
            </a:r>
            <a:r>
              <a:rPr lang="en-US" sz="2400" b="1" dirty="0"/>
              <a:t> per topic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1BCDF-1B88-BA79-4429-9B3CA79CC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8" b="52764"/>
          <a:stretch/>
        </p:blipFill>
        <p:spPr>
          <a:xfrm>
            <a:off x="124949" y="3688951"/>
            <a:ext cx="5839299" cy="2196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B9951-3E88-003A-F890-CD4F6E13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80" b="5512"/>
          <a:stretch/>
        </p:blipFill>
        <p:spPr>
          <a:xfrm>
            <a:off x="6158475" y="3688951"/>
            <a:ext cx="5834893" cy="2206770"/>
          </a:xfrm>
          <a:prstGeom prst="rect">
            <a:avLst/>
          </a:prstGeom>
        </p:spPr>
      </p:pic>
      <p:pic>
        <p:nvPicPr>
          <p:cNvPr id="14" name="Graphic 13" descr="Latte Cup with solid fill">
            <a:extLst>
              <a:ext uri="{FF2B5EF4-FFF2-40B4-BE49-F238E27FC236}">
                <a16:creationId xmlns:a16="http://schemas.microsoft.com/office/drawing/2014/main" id="{D27890AC-7DC7-F50E-F25C-A8B92FB7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1401" y="1857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C270FF-E7BB-E360-E398-86115225B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b="62455"/>
          <a:stretch/>
        </p:blipFill>
        <p:spPr>
          <a:xfrm>
            <a:off x="8742273" y="1489092"/>
            <a:ext cx="2882907" cy="14941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1084-2E9C-33C7-7BD7-56EA3E55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9" y="2133187"/>
            <a:ext cx="4249352" cy="3264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498A8-E874-D4B7-7043-F390C0B7D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74"/>
          <a:stretch/>
        </p:blipFill>
        <p:spPr>
          <a:xfrm>
            <a:off x="4932274" y="1476392"/>
            <a:ext cx="3810000" cy="39796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B1583-29F4-8537-CD70-1F567B154D95}"/>
              </a:ext>
            </a:extLst>
          </p:cNvPr>
          <p:cNvSpPr/>
          <p:nvPr/>
        </p:nvSpPr>
        <p:spPr>
          <a:xfrm>
            <a:off x="443829" y="5078059"/>
            <a:ext cx="4204371" cy="2159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1D04DD-E74B-1B1F-9413-E4594A746502}"/>
              </a:ext>
            </a:extLst>
          </p:cNvPr>
          <p:cNvSpPr/>
          <p:nvPr/>
        </p:nvSpPr>
        <p:spPr>
          <a:xfrm rot="5400000">
            <a:off x="6712598" y="3488237"/>
            <a:ext cx="361018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95A7F9-2649-83E3-96B5-5C0887E6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t="37250"/>
          <a:stretch/>
        </p:blipFill>
        <p:spPr>
          <a:xfrm>
            <a:off x="8741815" y="3094935"/>
            <a:ext cx="2882907" cy="24972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129F8-A7E9-EABF-95E4-CEE25E2B623D}"/>
              </a:ext>
            </a:extLst>
          </p:cNvPr>
          <p:cNvSpPr/>
          <p:nvPr/>
        </p:nvSpPr>
        <p:spPr>
          <a:xfrm rot="5400000">
            <a:off x="9404522" y="3371527"/>
            <a:ext cx="4115791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C270FF-E7BB-E360-E398-86115225B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b="62455"/>
          <a:stretch/>
        </p:blipFill>
        <p:spPr>
          <a:xfrm>
            <a:off x="8742273" y="1489092"/>
            <a:ext cx="2882907" cy="149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ColBERTv2</a:t>
            </a:r>
            <a:r>
              <a:rPr lang="en-US" sz="3600" dirty="0"/>
              <a:t> and </a:t>
            </a:r>
            <a:r>
              <a:rPr lang="en-US" sz="3600" b="1" dirty="0" err="1"/>
              <a:t>LoTTE</a:t>
            </a:r>
            <a:r>
              <a:rPr lang="en-US" sz="3600" dirty="0"/>
              <a:t> are available at </a:t>
            </a:r>
            <a:r>
              <a:rPr lang="en-US" sz="3600" b="1" dirty="0">
                <a:solidFill>
                  <a:srgbClr val="0070C0"/>
                </a:solidFill>
              </a:rPr>
              <a:t>github.com/stanford-futuredata/ColBERT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56</a:t>
            </a:fld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7100892-EDD2-4FFC-BAC8-DA8DC77F6010}"/>
              </a:ext>
            </a:extLst>
          </p:cNvPr>
          <p:cNvSpPr/>
          <p:nvPr/>
        </p:nvSpPr>
        <p:spPr>
          <a:xfrm>
            <a:off x="501849" y="5777384"/>
            <a:ext cx="10797806" cy="728128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… while </a:t>
            </a:r>
            <a:r>
              <a:rPr lang="en-US" sz="2400" b="1" dirty="0">
                <a:cs typeface="Calibri"/>
              </a:rPr>
              <a:t>reducing</a:t>
            </a:r>
            <a:r>
              <a:rPr lang="en-US" sz="2400" dirty="0">
                <a:cs typeface="Calibri"/>
              </a:rPr>
              <a:t> the index size </a:t>
            </a:r>
            <a:r>
              <a:rPr lang="en-US" sz="2400" b="1" dirty="0">
                <a:cs typeface="Calibri"/>
              </a:rPr>
              <a:t>6—10x </a:t>
            </a:r>
            <a:r>
              <a:rPr lang="en-US" sz="2400" dirty="0">
                <a:cs typeface="Calibri"/>
              </a:rPr>
              <a:t>and maintaining </a:t>
            </a:r>
            <a:r>
              <a:rPr lang="en-US" sz="2400" b="1" dirty="0">
                <a:cs typeface="Calibri"/>
              </a:rPr>
              <a:t>10s—100s of </a:t>
            </a:r>
            <a:r>
              <a:rPr lang="en-US" sz="2400" b="1" dirty="0" err="1">
                <a:cs typeface="Calibri"/>
              </a:rPr>
              <a:t>ms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latency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1084-2E9C-33C7-7BD7-56EA3E55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9" y="2133187"/>
            <a:ext cx="4249352" cy="3264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498A8-E874-D4B7-7043-F390C0B7D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74"/>
          <a:stretch/>
        </p:blipFill>
        <p:spPr>
          <a:xfrm>
            <a:off x="4932274" y="1476392"/>
            <a:ext cx="3810000" cy="39796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B1583-29F4-8537-CD70-1F567B154D95}"/>
              </a:ext>
            </a:extLst>
          </p:cNvPr>
          <p:cNvSpPr/>
          <p:nvPr/>
        </p:nvSpPr>
        <p:spPr>
          <a:xfrm>
            <a:off x="443829" y="5078059"/>
            <a:ext cx="4204371" cy="2159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1D04DD-E74B-1B1F-9413-E4594A746502}"/>
              </a:ext>
            </a:extLst>
          </p:cNvPr>
          <p:cNvSpPr/>
          <p:nvPr/>
        </p:nvSpPr>
        <p:spPr>
          <a:xfrm rot="5400000">
            <a:off x="6712598" y="3488237"/>
            <a:ext cx="361018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95A7F9-2649-83E3-96B5-5C0887E6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t="37250"/>
          <a:stretch/>
        </p:blipFill>
        <p:spPr>
          <a:xfrm>
            <a:off x="8741815" y="3094935"/>
            <a:ext cx="2882907" cy="24972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129F8-A7E9-EABF-95E4-CEE25E2B623D}"/>
              </a:ext>
            </a:extLst>
          </p:cNvPr>
          <p:cNvSpPr/>
          <p:nvPr/>
        </p:nvSpPr>
        <p:spPr>
          <a:xfrm rot="5400000">
            <a:off x="9404522" y="3371527"/>
            <a:ext cx="4115791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D81E-4B59-E9E8-3D18-3E46925B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22003" cy="2042278"/>
          </a:xfrm>
        </p:spPr>
        <p:txBody>
          <a:bodyPr>
            <a:normAutofit/>
          </a:bodyPr>
          <a:lstStyle/>
          <a:p>
            <a:r>
              <a:rPr lang="en-US" dirty="0"/>
              <a:t>What about latency</a:t>
            </a:r>
            <a:br>
              <a:rPr lang="en-US" dirty="0"/>
            </a:br>
            <a:r>
              <a:rPr lang="en-US" dirty="0"/>
              <a:t>and hardware requirements?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26655-33AC-C0EA-50EB-267C9B88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B1FD2-8E31-25AB-47D5-4B1F38D41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61" y="448645"/>
            <a:ext cx="5437866" cy="62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ColBERTv2 + </a:t>
            </a:r>
            <a:r>
              <a:rPr lang="en-US" sz="3600" i="1" dirty="0"/>
              <a:t>PLAID</a:t>
            </a:r>
            <a:r>
              <a:rPr lang="en-US" sz="3600" dirty="0"/>
              <a:t>: </a:t>
            </a:r>
            <a:r>
              <a:rPr lang="en-US" sz="3600" b="1" dirty="0"/>
              <a:t>Centroid Interaction</a:t>
            </a:r>
            <a:r>
              <a:rPr lang="en-US" sz="3600" dirty="0"/>
              <a:t> Search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/>
              <a:t>ColBERTv2 scores can be decomposed into the interaction of query vectors with the centroids. And then you can add the residuals.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* PLAID = Performance-optimized </a:t>
            </a:r>
            <a:r>
              <a:rPr lang="en-US" dirty="0" err="1"/>
              <a:t>LAte</a:t>
            </a:r>
            <a:r>
              <a:rPr lang="en-US" dirty="0"/>
              <a:t> Interaction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A74E9A1-6BCF-47C8-AA9D-048FA1CB77FF}"/>
              </a:ext>
            </a:extLst>
          </p:cNvPr>
          <p:cNvSpPr/>
          <p:nvPr/>
        </p:nvSpPr>
        <p:spPr>
          <a:xfrm>
            <a:off x="1021004" y="3029744"/>
            <a:ext cx="10515599" cy="1987550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But there’s only a fixed set of centroids, typically under a million. What if we score each document as a </a:t>
            </a:r>
            <a:r>
              <a:rPr lang="en-US" sz="2400" i="1" dirty="0">
                <a:cs typeface="Calibri"/>
              </a:rPr>
              <a:t>bag of centroid IDs</a:t>
            </a:r>
            <a:r>
              <a:rPr lang="en-US" sz="2400" dirty="0">
                <a:cs typeface="Calibri"/>
              </a:rPr>
              <a:t>?</a:t>
            </a:r>
          </a:p>
          <a:p>
            <a:pPr algn="ctr"/>
            <a:endParaRPr lang="en-US" sz="2400" i="1" dirty="0">
              <a:cs typeface="Calibri"/>
            </a:endParaRPr>
          </a:p>
          <a:p>
            <a:pPr algn="ctr"/>
            <a:r>
              <a:rPr lang="en-US" sz="2400" i="1" dirty="0">
                <a:cs typeface="Calibri"/>
              </a:rPr>
              <a:t>We find that the top results from this set reliably contain the top-k of ColBERTv2.</a:t>
            </a:r>
          </a:p>
        </p:txBody>
      </p:sp>
    </p:spTree>
    <p:extLst>
      <p:ext uri="{BB962C8B-B14F-4D97-AF65-F5344CB8AC3E}">
        <p14:creationId xmlns:p14="http://schemas.microsoft.com/office/powerpoint/2010/main" val="6465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2E6D-C41E-B0E8-1131-382C2077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Centroids </a:t>
            </a:r>
            <a:r>
              <a:rPr lang="en-US" i="1" dirty="0"/>
              <a:t>alone</a:t>
            </a:r>
            <a:r>
              <a:rPr lang="en-US" dirty="0"/>
              <a:t> identify strong candidates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6DF7A-E235-BAF9-D2DC-7B317C4D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C126D-354B-4E9B-D72D-55BECE3F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98" y="1755941"/>
            <a:ext cx="11662279" cy="43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5F15-84AD-4CD0-86E3-2103261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ColBERT: </a:t>
            </a:r>
            <a:r>
              <a:rPr lang="en-US" b="1" dirty="0"/>
              <a:t>Late Interaction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96D31-DD47-4F1F-9AAB-A57811B4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449D4-FD38-4C22-8D0B-8A389A36F0AB}"/>
              </a:ext>
            </a:extLst>
          </p:cNvPr>
          <p:cNvSpPr txBox="1"/>
          <p:nvPr/>
        </p:nvSpPr>
        <p:spPr>
          <a:xfrm>
            <a:off x="6753728" y="3108660"/>
            <a:ext cx="5283197" cy="16946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2400" dirty="0">
                <a:cs typeface="Times New Roman" panose="02020603050405020304" pitchFamily="18" charset="0"/>
              </a:rPr>
              <a:t> Independent Encoding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✔</a:t>
            </a:r>
            <a:r>
              <a:rPr lang="en-US" sz="2400" dirty="0">
                <a:cs typeface="Times New Roman"/>
              </a:rPr>
              <a:t> Fine-Grained </a:t>
            </a:r>
            <a:r>
              <a:rPr lang="en-US" sz="2400" dirty="0">
                <a:ea typeface="+mn-lt"/>
                <a:cs typeface="+mn-lt"/>
              </a:rPr>
              <a:t>Representations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2400" dirty="0">
                <a:cs typeface="Times New Roman" panose="02020603050405020304" pitchFamily="18" charset="0"/>
              </a:rPr>
              <a:t> Scalable Nearest-Neighbor Search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6510B3-F163-4168-9ADF-335E72BA9FA9}"/>
              </a:ext>
            </a:extLst>
          </p:cNvPr>
          <p:cNvSpPr/>
          <p:nvPr/>
        </p:nvSpPr>
        <p:spPr>
          <a:xfrm>
            <a:off x="1624903" y="367020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5502DF-5553-4457-84BC-108B465FFB1F}"/>
              </a:ext>
            </a:extLst>
          </p:cNvPr>
          <p:cNvSpPr/>
          <p:nvPr/>
        </p:nvSpPr>
        <p:spPr>
          <a:xfrm>
            <a:off x="2123614" y="367020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D9B586-1BB2-412D-999C-EB55CB73443F}"/>
              </a:ext>
            </a:extLst>
          </p:cNvPr>
          <p:cNvSpPr/>
          <p:nvPr/>
        </p:nvSpPr>
        <p:spPr>
          <a:xfrm>
            <a:off x="1624903" y="4081187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024C4-916B-4C4A-A2F9-4575F9C753AC}"/>
              </a:ext>
            </a:extLst>
          </p:cNvPr>
          <p:cNvSpPr/>
          <p:nvPr/>
        </p:nvSpPr>
        <p:spPr>
          <a:xfrm>
            <a:off x="2123614" y="4081187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9F993-C094-4AEB-8576-3D9E088B3189}"/>
              </a:ext>
            </a:extLst>
          </p:cNvPr>
          <p:cNvSpPr/>
          <p:nvPr/>
        </p:nvSpPr>
        <p:spPr>
          <a:xfrm>
            <a:off x="1624903" y="449216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CA1488-4B2F-4D4A-B7AC-014A3B45F779}"/>
              </a:ext>
            </a:extLst>
          </p:cNvPr>
          <p:cNvSpPr/>
          <p:nvPr/>
        </p:nvSpPr>
        <p:spPr>
          <a:xfrm>
            <a:off x="2123614" y="449216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0C6E07-2E8C-4ED0-9326-6206E45819E4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1791140" y="424742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27342A-3FDE-4F98-876D-F3C1BE0D2D47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1791140" y="4247424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97EAA0-C06E-4CC2-B816-978BEDE1FFC2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H="1" flipV="1">
            <a:off x="1791140" y="4247424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BD604-8D6D-4B77-AF30-41AB1BB3807A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2289851" y="424742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0A80AE-B908-4832-AD79-963754242184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791140" y="383644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36F10D-6675-496E-AC4E-65BF622B6C53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2289851" y="383644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2C91C3-592B-46B7-A101-DA1850794313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1791140" y="3836442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4141AE-A1D3-4CC7-B377-016E391057DC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H="1" flipV="1">
            <a:off x="1791140" y="3836442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CB3C80-7F66-4896-A375-94F4A7322ED0}"/>
              </a:ext>
            </a:extLst>
          </p:cNvPr>
          <p:cNvSpPr/>
          <p:nvPr/>
        </p:nvSpPr>
        <p:spPr>
          <a:xfrm>
            <a:off x="2622323" y="3675958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9877670-33AF-43E3-ACAE-9B1E932C489F}"/>
              </a:ext>
            </a:extLst>
          </p:cNvPr>
          <p:cNvSpPr/>
          <p:nvPr/>
        </p:nvSpPr>
        <p:spPr>
          <a:xfrm>
            <a:off x="2622323" y="4086941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412B60-2DB0-47C8-98E6-74619FCBD20E}"/>
              </a:ext>
            </a:extLst>
          </p:cNvPr>
          <p:cNvSpPr/>
          <p:nvPr/>
        </p:nvSpPr>
        <p:spPr>
          <a:xfrm>
            <a:off x="2622323" y="4497919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387CF1-1E25-4AB2-8806-6B8B826E4505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2788560" y="4253177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321852-4729-4284-83CD-3AF36B3D224F}"/>
              </a:ext>
            </a:extLst>
          </p:cNvPr>
          <p:cNvCxnSpPr>
            <a:cxnSpLocks/>
            <a:stCxn id="22" idx="0"/>
            <a:endCxn id="21" idx="2"/>
          </p:cNvCxnSpPr>
          <p:nvPr/>
        </p:nvCxnSpPr>
        <p:spPr>
          <a:xfrm flipV="1">
            <a:off x="2788560" y="3842196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3FDB73-306D-4E7D-9049-0192F97E4A4B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V="1">
            <a:off x="1791140" y="3842196"/>
            <a:ext cx="997421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D12663-2DCA-4E3B-A490-BBC3919577FB}"/>
              </a:ext>
            </a:extLst>
          </p:cNvPr>
          <p:cNvCxnSpPr>
            <a:cxnSpLocks/>
            <a:stCxn id="11" idx="0"/>
            <a:endCxn id="22" idx="2"/>
          </p:cNvCxnSpPr>
          <p:nvPr/>
        </p:nvCxnSpPr>
        <p:spPr>
          <a:xfrm flipV="1">
            <a:off x="1791140" y="4253178"/>
            <a:ext cx="997421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310915-30C8-43CD-BE43-39B2972240A2}"/>
              </a:ext>
            </a:extLst>
          </p:cNvPr>
          <p:cNvCxnSpPr>
            <a:cxnSpLocks/>
            <a:stCxn id="12" idx="0"/>
            <a:endCxn id="22" idx="2"/>
          </p:cNvCxnSpPr>
          <p:nvPr/>
        </p:nvCxnSpPr>
        <p:spPr>
          <a:xfrm flipV="1">
            <a:off x="2289852" y="4253178"/>
            <a:ext cx="498709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CA8D31-A497-4412-81B5-9B0A383CD9EA}"/>
              </a:ext>
            </a:extLst>
          </p:cNvPr>
          <p:cNvCxnSpPr>
            <a:cxnSpLocks/>
            <a:stCxn id="23" idx="0"/>
            <a:endCxn id="10" idx="2"/>
          </p:cNvCxnSpPr>
          <p:nvPr/>
        </p:nvCxnSpPr>
        <p:spPr>
          <a:xfrm flipH="1" flipV="1">
            <a:off x="2289852" y="4247425"/>
            <a:ext cx="498709" cy="25049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E049B97-AA0F-483D-AD76-932D78E9AD2E}"/>
              </a:ext>
            </a:extLst>
          </p:cNvPr>
          <p:cNvCxnSpPr>
            <a:cxnSpLocks/>
            <a:stCxn id="23" idx="0"/>
            <a:endCxn id="9" idx="2"/>
          </p:cNvCxnSpPr>
          <p:nvPr/>
        </p:nvCxnSpPr>
        <p:spPr>
          <a:xfrm flipH="1" flipV="1">
            <a:off x="1791140" y="4247425"/>
            <a:ext cx="997421" cy="25049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BAF75E-D728-4C05-BBB9-38FE2835E0CA}"/>
              </a:ext>
            </a:extLst>
          </p:cNvPr>
          <p:cNvCxnSpPr>
            <a:cxnSpLocks/>
            <a:stCxn id="22" idx="0"/>
            <a:endCxn id="8" idx="2"/>
          </p:cNvCxnSpPr>
          <p:nvPr/>
        </p:nvCxnSpPr>
        <p:spPr>
          <a:xfrm flipH="1" flipV="1">
            <a:off x="2289852" y="3836442"/>
            <a:ext cx="498709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E06878-C83B-472F-9AF8-27FEA593DB26}"/>
              </a:ext>
            </a:extLst>
          </p:cNvPr>
          <p:cNvCxnSpPr>
            <a:cxnSpLocks/>
            <a:stCxn id="22" idx="0"/>
            <a:endCxn id="7" idx="2"/>
          </p:cNvCxnSpPr>
          <p:nvPr/>
        </p:nvCxnSpPr>
        <p:spPr>
          <a:xfrm flipH="1" flipV="1">
            <a:off x="1791140" y="3836442"/>
            <a:ext cx="997421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21E19B-3CE5-4FC6-9E90-7B4ECC82FDEA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V="1">
            <a:off x="2289852" y="3842196"/>
            <a:ext cx="498709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3AFB5F9-9B61-4C9F-9047-404E6A636F41}"/>
              </a:ext>
            </a:extLst>
          </p:cNvPr>
          <p:cNvSpPr txBox="1"/>
          <p:nvPr/>
        </p:nvSpPr>
        <p:spPr>
          <a:xfrm>
            <a:off x="1567225" y="4635610"/>
            <a:ext cx="15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Query</a:t>
            </a:r>
            <a:endParaRPr lang="en-US" sz="28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6E5CF-13FB-47D1-A338-4B51639F56AF}"/>
              </a:ext>
            </a:extLst>
          </p:cNvPr>
          <p:cNvSpPr txBox="1"/>
          <p:nvPr/>
        </p:nvSpPr>
        <p:spPr>
          <a:xfrm>
            <a:off x="3659258" y="4633084"/>
            <a:ext cx="15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Document</a:t>
            </a:r>
            <a:endParaRPr lang="en-US" sz="32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7B9AF8-17B7-4BA5-A5D0-54EDA466DA27}"/>
              </a:ext>
            </a:extLst>
          </p:cNvPr>
          <p:cNvSpPr/>
          <p:nvPr/>
        </p:nvSpPr>
        <p:spPr>
          <a:xfrm>
            <a:off x="3625435" y="3666741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AB8F878-BD24-4B8A-9DB2-E7E778A91FD5}"/>
              </a:ext>
            </a:extLst>
          </p:cNvPr>
          <p:cNvSpPr/>
          <p:nvPr/>
        </p:nvSpPr>
        <p:spPr>
          <a:xfrm>
            <a:off x="4124146" y="3666741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38C251-25BE-4340-9718-1E94514B4B70}"/>
              </a:ext>
            </a:extLst>
          </p:cNvPr>
          <p:cNvSpPr/>
          <p:nvPr/>
        </p:nvSpPr>
        <p:spPr>
          <a:xfrm>
            <a:off x="3625436" y="4077723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35B4146-DEA2-4015-ADD0-8D7C80188B12}"/>
              </a:ext>
            </a:extLst>
          </p:cNvPr>
          <p:cNvSpPr/>
          <p:nvPr/>
        </p:nvSpPr>
        <p:spPr>
          <a:xfrm>
            <a:off x="4124147" y="4077723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839F1ED-CE57-4019-8D99-6D1962165281}"/>
              </a:ext>
            </a:extLst>
          </p:cNvPr>
          <p:cNvSpPr/>
          <p:nvPr/>
        </p:nvSpPr>
        <p:spPr>
          <a:xfrm>
            <a:off x="3625436" y="448870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7E0E8D2-B253-4354-8254-76D95910E515}"/>
              </a:ext>
            </a:extLst>
          </p:cNvPr>
          <p:cNvSpPr/>
          <p:nvPr/>
        </p:nvSpPr>
        <p:spPr>
          <a:xfrm>
            <a:off x="4124147" y="448870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8E5926-9453-4D29-9229-8A71EE0B262E}"/>
              </a:ext>
            </a:extLst>
          </p:cNvPr>
          <p:cNvCxnSpPr>
            <a:cxnSpLocks/>
            <a:stCxn id="40" idx="0"/>
            <a:endCxn id="38" idx="2"/>
          </p:cNvCxnSpPr>
          <p:nvPr/>
        </p:nvCxnSpPr>
        <p:spPr>
          <a:xfrm flipV="1">
            <a:off x="3791673" y="4243960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0B28D9-F427-4F15-989C-6B207B80D249}"/>
              </a:ext>
            </a:extLst>
          </p:cNvPr>
          <p:cNvCxnSpPr>
            <a:cxnSpLocks/>
            <a:stCxn id="40" idx="0"/>
            <a:endCxn id="39" idx="2"/>
          </p:cNvCxnSpPr>
          <p:nvPr/>
        </p:nvCxnSpPr>
        <p:spPr>
          <a:xfrm flipV="1">
            <a:off x="3791673" y="4243960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C4CEA78-D2BA-4612-9E01-90BB22F16363}"/>
              </a:ext>
            </a:extLst>
          </p:cNvPr>
          <p:cNvCxnSpPr>
            <a:cxnSpLocks/>
            <a:stCxn id="41" idx="0"/>
            <a:endCxn id="38" idx="2"/>
          </p:cNvCxnSpPr>
          <p:nvPr/>
        </p:nvCxnSpPr>
        <p:spPr>
          <a:xfrm flipH="1" flipV="1">
            <a:off x="3791673" y="4243960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0CA731-62CF-455E-91AA-1CC88597FBD2}"/>
              </a:ext>
            </a:extLst>
          </p:cNvPr>
          <p:cNvCxnSpPr>
            <a:cxnSpLocks/>
            <a:stCxn id="41" idx="0"/>
            <a:endCxn id="39" idx="2"/>
          </p:cNvCxnSpPr>
          <p:nvPr/>
        </p:nvCxnSpPr>
        <p:spPr>
          <a:xfrm flipV="1">
            <a:off x="4290384" y="4243960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15A08-2D63-410F-9A42-17BBA7E90BED}"/>
              </a:ext>
            </a:extLst>
          </p:cNvPr>
          <p:cNvCxnSpPr>
            <a:cxnSpLocks/>
            <a:stCxn id="38" idx="0"/>
            <a:endCxn id="36" idx="2"/>
          </p:cNvCxnSpPr>
          <p:nvPr/>
        </p:nvCxnSpPr>
        <p:spPr>
          <a:xfrm flipV="1">
            <a:off x="3791672" y="3832978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EF266C-59DD-4022-8962-6FFAF63B9A56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V="1">
            <a:off x="4290383" y="3832978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E48244-D678-4490-885E-ECAF8E2801DD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3791673" y="3832978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FD2B38-C0CC-4258-81CA-F4CF5A2C8A85}"/>
              </a:ext>
            </a:extLst>
          </p:cNvPr>
          <p:cNvCxnSpPr>
            <a:cxnSpLocks/>
            <a:stCxn id="39" idx="0"/>
            <a:endCxn id="36" idx="2"/>
          </p:cNvCxnSpPr>
          <p:nvPr/>
        </p:nvCxnSpPr>
        <p:spPr>
          <a:xfrm flipH="1" flipV="1">
            <a:off x="3791673" y="3832978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41E2206-0A8A-4DB7-9150-A727DCAF7F57}"/>
              </a:ext>
            </a:extLst>
          </p:cNvPr>
          <p:cNvSpPr/>
          <p:nvPr/>
        </p:nvSpPr>
        <p:spPr>
          <a:xfrm>
            <a:off x="4857943" y="3672495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33D6BB7-410B-4561-84CC-4E10918A3960}"/>
              </a:ext>
            </a:extLst>
          </p:cNvPr>
          <p:cNvSpPr/>
          <p:nvPr/>
        </p:nvSpPr>
        <p:spPr>
          <a:xfrm>
            <a:off x="4857943" y="4083477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EC5314-55A2-4CAD-9D26-7D6C250AB486}"/>
              </a:ext>
            </a:extLst>
          </p:cNvPr>
          <p:cNvSpPr/>
          <p:nvPr/>
        </p:nvSpPr>
        <p:spPr>
          <a:xfrm>
            <a:off x="4857943" y="4494456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648FF-1785-4AEB-8F74-0B3E543C296D}"/>
              </a:ext>
            </a:extLst>
          </p:cNvPr>
          <p:cNvCxnSpPr>
            <a:cxnSpLocks/>
            <a:stCxn id="52" idx="0"/>
            <a:endCxn id="51" idx="2"/>
          </p:cNvCxnSpPr>
          <p:nvPr/>
        </p:nvCxnSpPr>
        <p:spPr>
          <a:xfrm flipV="1">
            <a:off x="5024180" y="424971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2B75F1-A992-4F5B-BBD8-D2C23AE6EFA4}"/>
              </a:ext>
            </a:extLst>
          </p:cNvPr>
          <p:cNvCxnSpPr>
            <a:cxnSpLocks/>
            <a:stCxn id="51" idx="0"/>
            <a:endCxn id="50" idx="2"/>
          </p:cNvCxnSpPr>
          <p:nvPr/>
        </p:nvCxnSpPr>
        <p:spPr>
          <a:xfrm flipV="1">
            <a:off x="5024180" y="383873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D97B37-D392-4BA7-A823-E240CC7338B9}"/>
              </a:ext>
            </a:extLst>
          </p:cNvPr>
          <p:cNvCxnSpPr>
            <a:cxnSpLocks/>
            <a:stCxn id="38" idx="0"/>
            <a:endCxn id="50" idx="2"/>
          </p:cNvCxnSpPr>
          <p:nvPr/>
        </p:nvCxnSpPr>
        <p:spPr>
          <a:xfrm flipV="1">
            <a:off x="3791672" y="3838732"/>
            <a:ext cx="1232507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F79048D-5F1D-42D0-ADED-026D81B6D981}"/>
              </a:ext>
            </a:extLst>
          </p:cNvPr>
          <p:cNvCxnSpPr>
            <a:cxnSpLocks/>
            <a:stCxn id="40" idx="0"/>
            <a:endCxn id="51" idx="2"/>
          </p:cNvCxnSpPr>
          <p:nvPr/>
        </p:nvCxnSpPr>
        <p:spPr>
          <a:xfrm flipV="1">
            <a:off x="3791673" y="4249714"/>
            <a:ext cx="1232507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D29977-B94C-476D-80E0-D77C782626F7}"/>
              </a:ext>
            </a:extLst>
          </p:cNvPr>
          <p:cNvCxnSpPr>
            <a:cxnSpLocks/>
            <a:stCxn id="41" idx="0"/>
            <a:endCxn id="51" idx="2"/>
          </p:cNvCxnSpPr>
          <p:nvPr/>
        </p:nvCxnSpPr>
        <p:spPr>
          <a:xfrm flipV="1">
            <a:off x="4290384" y="4249713"/>
            <a:ext cx="733796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FAA46C-1C86-4379-9DD3-147C3169BCCE}"/>
              </a:ext>
            </a:extLst>
          </p:cNvPr>
          <p:cNvCxnSpPr>
            <a:cxnSpLocks/>
            <a:stCxn id="52" idx="0"/>
            <a:endCxn id="39" idx="2"/>
          </p:cNvCxnSpPr>
          <p:nvPr/>
        </p:nvCxnSpPr>
        <p:spPr>
          <a:xfrm flipH="1" flipV="1">
            <a:off x="4290384" y="4243959"/>
            <a:ext cx="733796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AA7ECC-93CA-4291-A8F6-85FBD4BD1DDD}"/>
              </a:ext>
            </a:extLst>
          </p:cNvPr>
          <p:cNvCxnSpPr>
            <a:cxnSpLocks/>
            <a:stCxn id="52" idx="0"/>
            <a:endCxn id="38" idx="2"/>
          </p:cNvCxnSpPr>
          <p:nvPr/>
        </p:nvCxnSpPr>
        <p:spPr>
          <a:xfrm flipH="1" flipV="1">
            <a:off x="3791673" y="4243960"/>
            <a:ext cx="1232507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891AEFE-800F-471E-8E06-463B292A1049}"/>
              </a:ext>
            </a:extLst>
          </p:cNvPr>
          <p:cNvCxnSpPr>
            <a:cxnSpLocks/>
            <a:stCxn id="51" idx="0"/>
            <a:endCxn id="37" idx="2"/>
          </p:cNvCxnSpPr>
          <p:nvPr/>
        </p:nvCxnSpPr>
        <p:spPr>
          <a:xfrm flipH="1" flipV="1">
            <a:off x="4290383" y="3832978"/>
            <a:ext cx="733796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D07761B-44D2-412F-BD2B-55C9BECEC552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flipH="1" flipV="1">
            <a:off x="3791672" y="3832978"/>
            <a:ext cx="1232507" cy="250499"/>
          </a:xfrm>
          <a:prstGeom prst="straightConnector1">
            <a:avLst/>
          </a:prstGeom>
          <a:solidFill>
            <a:srgbClr val="00B0F0"/>
          </a:solidFill>
          <a:ln w="15875">
            <a:solidFill>
              <a:srgbClr val="002060"/>
            </a:solidFill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6BBFC0-15CA-4A0C-A054-30DD7C2BCBB5}"/>
              </a:ext>
            </a:extLst>
          </p:cNvPr>
          <p:cNvCxnSpPr>
            <a:cxnSpLocks/>
            <a:stCxn id="39" idx="0"/>
            <a:endCxn id="50" idx="2"/>
          </p:cNvCxnSpPr>
          <p:nvPr/>
        </p:nvCxnSpPr>
        <p:spPr>
          <a:xfrm flipV="1">
            <a:off x="4290383" y="3838732"/>
            <a:ext cx="733796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87A7F43F-2C4A-4BA5-A4D1-A3D20F7CE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62" y="4577575"/>
            <a:ext cx="166237" cy="283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72943F1-708C-4AB4-AE19-73A93413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08" y="4144269"/>
            <a:ext cx="166237" cy="28382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6FAEB05-C9F7-4D23-B6E6-B685EEE64576}"/>
              </a:ext>
            </a:extLst>
          </p:cNvPr>
          <p:cNvSpPr/>
          <p:nvPr/>
        </p:nvSpPr>
        <p:spPr>
          <a:xfrm>
            <a:off x="3145310" y="3672495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AD824E6-29F3-4B25-9CF3-424DDCD029A4}"/>
              </a:ext>
            </a:extLst>
          </p:cNvPr>
          <p:cNvSpPr/>
          <p:nvPr/>
        </p:nvSpPr>
        <p:spPr>
          <a:xfrm>
            <a:off x="3145311" y="4083477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F19FEC-C895-458E-B606-EFBB4D65406C}"/>
              </a:ext>
            </a:extLst>
          </p:cNvPr>
          <p:cNvSpPr/>
          <p:nvPr/>
        </p:nvSpPr>
        <p:spPr>
          <a:xfrm>
            <a:off x="3145311" y="4494456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89C3511-10CC-4B3E-8B76-94563C9B28E4}"/>
              </a:ext>
            </a:extLst>
          </p:cNvPr>
          <p:cNvCxnSpPr>
            <a:cxnSpLocks/>
            <a:stCxn id="67" idx="0"/>
            <a:endCxn id="66" idx="2"/>
          </p:cNvCxnSpPr>
          <p:nvPr/>
        </p:nvCxnSpPr>
        <p:spPr>
          <a:xfrm flipV="1">
            <a:off x="3311548" y="424971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B62EF14-A47B-4574-BEED-2023C157E7D9}"/>
              </a:ext>
            </a:extLst>
          </p:cNvPr>
          <p:cNvCxnSpPr>
            <a:cxnSpLocks/>
            <a:stCxn id="67" idx="0"/>
            <a:endCxn id="38" idx="2"/>
          </p:cNvCxnSpPr>
          <p:nvPr/>
        </p:nvCxnSpPr>
        <p:spPr>
          <a:xfrm flipV="1">
            <a:off x="3311548" y="4243960"/>
            <a:ext cx="480125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E32AD0-4503-4746-8F6C-FB9D823B4857}"/>
              </a:ext>
            </a:extLst>
          </p:cNvPr>
          <p:cNvCxnSpPr>
            <a:cxnSpLocks/>
            <a:stCxn id="40" idx="0"/>
            <a:endCxn id="66" idx="2"/>
          </p:cNvCxnSpPr>
          <p:nvPr/>
        </p:nvCxnSpPr>
        <p:spPr>
          <a:xfrm flipH="1" flipV="1">
            <a:off x="3311548" y="4249714"/>
            <a:ext cx="480125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53A758C-FD92-4C30-87F8-9F2AD17C111F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3311547" y="383873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1C74BC-FD62-4AE8-BE21-1F0C1EE910A6}"/>
              </a:ext>
            </a:extLst>
          </p:cNvPr>
          <p:cNvCxnSpPr>
            <a:cxnSpLocks/>
            <a:stCxn id="66" idx="0"/>
            <a:endCxn id="36" idx="2"/>
          </p:cNvCxnSpPr>
          <p:nvPr/>
        </p:nvCxnSpPr>
        <p:spPr>
          <a:xfrm flipV="1">
            <a:off x="3311548" y="3832978"/>
            <a:ext cx="480124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8E07E85-816E-4A01-A86C-AC74CA40EB9A}"/>
              </a:ext>
            </a:extLst>
          </p:cNvPr>
          <p:cNvCxnSpPr>
            <a:cxnSpLocks/>
            <a:stCxn id="38" idx="0"/>
            <a:endCxn id="65" idx="2"/>
          </p:cNvCxnSpPr>
          <p:nvPr/>
        </p:nvCxnSpPr>
        <p:spPr>
          <a:xfrm flipH="1" flipV="1">
            <a:off x="3311547" y="3838732"/>
            <a:ext cx="480126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3EE1EC-2C1B-4811-A1F8-2AA5F66F046A}"/>
              </a:ext>
            </a:extLst>
          </p:cNvPr>
          <p:cNvCxnSpPr>
            <a:cxnSpLocks/>
            <a:stCxn id="66" idx="0"/>
            <a:endCxn id="37" idx="2"/>
          </p:cNvCxnSpPr>
          <p:nvPr/>
        </p:nvCxnSpPr>
        <p:spPr>
          <a:xfrm flipV="1">
            <a:off x="3311548" y="3832978"/>
            <a:ext cx="978835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F2B0FC4-EA3D-4948-B38E-3CD33BAADCFF}"/>
              </a:ext>
            </a:extLst>
          </p:cNvPr>
          <p:cNvCxnSpPr>
            <a:cxnSpLocks/>
            <a:stCxn id="66" idx="0"/>
            <a:endCxn id="50" idx="2"/>
          </p:cNvCxnSpPr>
          <p:nvPr/>
        </p:nvCxnSpPr>
        <p:spPr>
          <a:xfrm flipV="1">
            <a:off x="3311548" y="3838732"/>
            <a:ext cx="1712632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6BB856-9D27-4291-96F5-9BBDD63D2970}"/>
              </a:ext>
            </a:extLst>
          </p:cNvPr>
          <p:cNvCxnSpPr>
            <a:cxnSpLocks/>
            <a:stCxn id="67" idx="0"/>
            <a:endCxn id="39" idx="2"/>
          </p:cNvCxnSpPr>
          <p:nvPr/>
        </p:nvCxnSpPr>
        <p:spPr>
          <a:xfrm flipV="1">
            <a:off x="3311548" y="4243960"/>
            <a:ext cx="978836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F8D2132-C6EA-4F9E-BBDC-11AE27545EE5}"/>
              </a:ext>
            </a:extLst>
          </p:cNvPr>
          <p:cNvCxnSpPr>
            <a:cxnSpLocks/>
            <a:stCxn id="67" idx="0"/>
            <a:endCxn id="51" idx="2"/>
          </p:cNvCxnSpPr>
          <p:nvPr/>
        </p:nvCxnSpPr>
        <p:spPr>
          <a:xfrm flipV="1">
            <a:off x="3311548" y="4249714"/>
            <a:ext cx="1712632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CF1C5B4-F4B5-437F-A5AB-E29B3AC2F9A5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H="1" flipV="1">
            <a:off x="3311547" y="3838732"/>
            <a:ext cx="978837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64D50AD-B387-4F70-9B32-E64C74409D9D}"/>
              </a:ext>
            </a:extLst>
          </p:cNvPr>
          <p:cNvCxnSpPr>
            <a:cxnSpLocks/>
            <a:stCxn id="51" idx="0"/>
            <a:endCxn id="65" idx="2"/>
          </p:cNvCxnSpPr>
          <p:nvPr/>
        </p:nvCxnSpPr>
        <p:spPr>
          <a:xfrm flipH="1" flipV="1">
            <a:off x="3311547" y="3838732"/>
            <a:ext cx="1712633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9A140AA-CA0C-4A3F-827E-CB21ED7E8A9F}"/>
              </a:ext>
            </a:extLst>
          </p:cNvPr>
          <p:cNvCxnSpPr>
            <a:cxnSpLocks/>
            <a:stCxn id="41" idx="0"/>
            <a:endCxn id="66" idx="2"/>
          </p:cNvCxnSpPr>
          <p:nvPr/>
        </p:nvCxnSpPr>
        <p:spPr>
          <a:xfrm flipH="1" flipV="1">
            <a:off x="3311548" y="4249714"/>
            <a:ext cx="978836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A5587D2-ADC3-4F05-96FB-6335C330AE3F}"/>
              </a:ext>
            </a:extLst>
          </p:cNvPr>
          <p:cNvCxnSpPr>
            <a:cxnSpLocks/>
            <a:stCxn id="52" idx="0"/>
            <a:endCxn id="66" idx="2"/>
          </p:cNvCxnSpPr>
          <p:nvPr/>
        </p:nvCxnSpPr>
        <p:spPr>
          <a:xfrm flipH="1" flipV="1">
            <a:off x="3311548" y="4249714"/>
            <a:ext cx="1712632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F1B6D614-DCDC-4CD6-BC21-01BDB89B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19" y="3736752"/>
            <a:ext cx="166237" cy="28382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3CD0ABB-2E49-4874-A2D7-DB4FF0BA75AB}"/>
              </a:ext>
            </a:extLst>
          </p:cNvPr>
          <p:cNvSpPr txBox="1"/>
          <p:nvPr/>
        </p:nvSpPr>
        <p:spPr>
          <a:xfrm>
            <a:off x="1712392" y="5224190"/>
            <a:ext cx="317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(c) </a:t>
            </a:r>
            <a:r>
              <a:rPr lang="en-US" sz="2800" b="1" u="sng" dirty="0"/>
              <a:t>Late Interaction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622768-8D41-41DE-A1A5-E462D86D6C69}"/>
              </a:ext>
            </a:extLst>
          </p:cNvPr>
          <p:cNvSpPr txBox="1"/>
          <p:nvPr/>
        </p:nvSpPr>
        <p:spPr>
          <a:xfrm>
            <a:off x="720514" y="6231265"/>
            <a:ext cx="551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Omar Khattab and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Matei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Zaharia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“ColBERT: Efficient and effective passage search via contextualized late interaction over BERT." SIGIR 2020.</a:t>
            </a:r>
          </a:p>
        </p:txBody>
      </p:sp>
    </p:spTree>
    <p:extLst>
      <p:ext uri="{BB962C8B-B14F-4D97-AF65-F5344CB8AC3E}">
        <p14:creationId xmlns:p14="http://schemas.microsoft.com/office/powerpoint/2010/main" val="41521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  <p:bldP spid="51" grpId="0" animBg="1"/>
      <p:bldP spid="52" grpId="0" animBg="1"/>
      <p:bldP spid="65" grpId="0" animBg="1"/>
      <p:bldP spid="66" grpId="0" animBg="1"/>
      <p:bldP spid="6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2E6D-C41E-B0E8-1131-382C2077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centroids are important, given a 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6DF7A-E235-BAF9-D2DC-7B317C4D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6B2C0-5007-BC2F-A306-D382FF972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50" y="1792754"/>
            <a:ext cx="7234700" cy="47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9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7FDB-2AE6-76C8-FC56-9C782D86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0" y="136525"/>
            <a:ext cx="10515600" cy="681695"/>
          </a:xfrm>
        </p:spPr>
        <p:txBody>
          <a:bodyPr>
            <a:normAutofit fontScale="90000"/>
          </a:bodyPr>
          <a:lstStyle/>
          <a:p>
            <a:r>
              <a:rPr lang="en-US" dirty="0"/>
              <a:t>Overall PLAID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FCBAD-38CC-1513-D009-E94F5E98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BDEF1-642F-E8F9-FF7B-1B6FEE90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93" y="818220"/>
            <a:ext cx="10981177" cy="59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With PLAID, ColBERTv2 scales its state-of-the-art quality to massive datasets!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19EE2-E0AA-4ED5-83BF-83F62E10D17D}"/>
              </a:ext>
            </a:extLst>
          </p:cNvPr>
          <p:cNvGraphicFramePr>
            <a:graphicFrameLocks noGrp="1"/>
          </p:cNvGraphicFramePr>
          <p:nvPr/>
        </p:nvGraphicFramePr>
        <p:xfrm>
          <a:off x="595117" y="1930700"/>
          <a:ext cx="5888789" cy="33492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8011">
                  <a:extLst>
                    <a:ext uri="{9D8B030D-6E8A-4147-A177-3AD203B41FA5}">
                      <a16:colId xmlns:a16="http://schemas.microsoft.com/office/drawing/2014/main" val="196193085"/>
                    </a:ext>
                  </a:extLst>
                </a:gridCol>
                <a:gridCol w="3090778">
                  <a:extLst>
                    <a:ext uri="{9D8B030D-6E8A-4147-A177-3AD203B41FA5}">
                      <a16:colId xmlns:a16="http://schemas.microsoft.com/office/drawing/2014/main" val="3994085109"/>
                    </a:ext>
                  </a:extLst>
                </a:gridCol>
              </a:tblGrid>
              <a:tr h="69799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MS MARCO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42474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tokens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871193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passages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11896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Index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GB (2-bit)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53202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GPU Search Latency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9391440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CPU Search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1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With PLAID, ColBERTv2 scales its state-of-the-art quality to massive datasets!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19EE2-E0AA-4ED5-83BF-83F62E10D17D}"/>
              </a:ext>
            </a:extLst>
          </p:cNvPr>
          <p:cNvGraphicFramePr>
            <a:graphicFrameLocks noGrp="1"/>
          </p:cNvGraphicFramePr>
          <p:nvPr/>
        </p:nvGraphicFramePr>
        <p:xfrm>
          <a:off x="595117" y="1930700"/>
          <a:ext cx="8033084" cy="33492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8011">
                  <a:extLst>
                    <a:ext uri="{9D8B030D-6E8A-4147-A177-3AD203B41FA5}">
                      <a16:colId xmlns:a16="http://schemas.microsoft.com/office/drawing/2014/main" val="196193085"/>
                    </a:ext>
                  </a:extLst>
                </a:gridCol>
                <a:gridCol w="3090778">
                  <a:extLst>
                    <a:ext uri="{9D8B030D-6E8A-4147-A177-3AD203B41FA5}">
                      <a16:colId xmlns:a16="http://schemas.microsoft.com/office/drawing/2014/main" val="3994085109"/>
                    </a:ext>
                  </a:extLst>
                </a:gridCol>
                <a:gridCol w="2144295">
                  <a:extLst>
                    <a:ext uri="{9D8B030D-6E8A-4147-A177-3AD203B41FA5}">
                      <a16:colId xmlns:a16="http://schemas.microsoft.com/office/drawing/2014/main" val="3742504524"/>
                    </a:ext>
                  </a:extLst>
                </a:gridCol>
              </a:tblGrid>
              <a:tr h="69799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MS MARCO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Wikipedia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42474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tokens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2.1B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871193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passages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21M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11896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Index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GB (2-bit)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110 GB (2-bit)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53202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GPU Search Latency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9391440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CPU Search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0630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With PLAID, ColBERTv2 scales its state-of-the-art quality to massive datasets!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19EE2-E0AA-4ED5-83BF-83F62E10D17D}"/>
              </a:ext>
            </a:extLst>
          </p:cNvPr>
          <p:cNvGraphicFramePr>
            <a:graphicFrameLocks noGrp="1"/>
          </p:cNvGraphicFramePr>
          <p:nvPr/>
        </p:nvGraphicFramePr>
        <p:xfrm>
          <a:off x="595117" y="1930700"/>
          <a:ext cx="11224260" cy="33492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8011">
                  <a:extLst>
                    <a:ext uri="{9D8B030D-6E8A-4147-A177-3AD203B41FA5}">
                      <a16:colId xmlns:a16="http://schemas.microsoft.com/office/drawing/2014/main" val="196193085"/>
                    </a:ext>
                  </a:extLst>
                </a:gridCol>
                <a:gridCol w="3090778">
                  <a:extLst>
                    <a:ext uri="{9D8B030D-6E8A-4147-A177-3AD203B41FA5}">
                      <a16:colId xmlns:a16="http://schemas.microsoft.com/office/drawing/2014/main" val="3994085109"/>
                    </a:ext>
                  </a:extLst>
                </a:gridCol>
                <a:gridCol w="2144295">
                  <a:extLst>
                    <a:ext uri="{9D8B030D-6E8A-4147-A177-3AD203B41FA5}">
                      <a16:colId xmlns:a16="http://schemas.microsoft.com/office/drawing/2014/main" val="3742504524"/>
                    </a:ext>
                  </a:extLst>
                </a:gridCol>
                <a:gridCol w="3191176">
                  <a:extLst>
                    <a:ext uri="{9D8B030D-6E8A-4147-A177-3AD203B41FA5}">
                      <a16:colId xmlns:a16="http://schemas.microsoft.com/office/drawing/2014/main" val="2173949944"/>
                    </a:ext>
                  </a:extLst>
                </a:gridCol>
              </a:tblGrid>
              <a:tr h="69799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MS MARCO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Wikipedia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 “v2”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42474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tokens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2.1B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9B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871193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passages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21M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140M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11896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Index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GB (2-bit)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110 GB (2-bit)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 GB (1-bit)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53202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GPU Search Latency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9391440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CPU Search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67 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136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32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6FAD8F-8163-43C3-A7C6-4C45E391BA80}"/>
              </a:ext>
            </a:extLst>
          </p:cNvPr>
          <p:cNvSpPr txBox="1"/>
          <p:nvPr/>
        </p:nvSpPr>
        <p:spPr>
          <a:xfrm>
            <a:off x="1060450" y="6121181"/>
            <a:ext cx="924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* These latencies exclude query encoding with BERT.</a:t>
            </a:r>
          </a:p>
          <a:p>
            <a:r>
              <a:rPr lang="en-US" sz="1400" i="1" dirty="0"/>
              <a:t>With ONNX, single-digit millisecond latencies are achievable for short sequences on CPU.</a:t>
            </a:r>
          </a:p>
        </p:txBody>
      </p:sp>
    </p:spTree>
    <p:extLst>
      <p:ext uri="{BB962C8B-B14F-4D97-AF65-F5344CB8AC3E}">
        <p14:creationId xmlns:p14="http://schemas.microsoft.com/office/powerpoint/2010/main" val="14335100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With PLAID, ColBERTv2 scales its state-of-the-art quality to massive datasets!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E19EE2-E0AA-4ED5-83BF-83F62E10D17D}"/>
              </a:ext>
            </a:extLst>
          </p:cNvPr>
          <p:cNvGraphicFramePr>
            <a:graphicFrameLocks noGrp="1"/>
          </p:cNvGraphicFramePr>
          <p:nvPr/>
        </p:nvGraphicFramePr>
        <p:xfrm>
          <a:off x="595117" y="1930700"/>
          <a:ext cx="11224260" cy="334929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98011">
                  <a:extLst>
                    <a:ext uri="{9D8B030D-6E8A-4147-A177-3AD203B41FA5}">
                      <a16:colId xmlns:a16="http://schemas.microsoft.com/office/drawing/2014/main" val="196193085"/>
                    </a:ext>
                  </a:extLst>
                </a:gridCol>
                <a:gridCol w="3090778">
                  <a:extLst>
                    <a:ext uri="{9D8B030D-6E8A-4147-A177-3AD203B41FA5}">
                      <a16:colId xmlns:a16="http://schemas.microsoft.com/office/drawing/2014/main" val="3994085109"/>
                    </a:ext>
                  </a:extLst>
                </a:gridCol>
                <a:gridCol w="2144295">
                  <a:extLst>
                    <a:ext uri="{9D8B030D-6E8A-4147-A177-3AD203B41FA5}">
                      <a16:colId xmlns:a16="http://schemas.microsoft.com/office/drawing/2014/main" val="3742504524"/>
                    </a:ext>
                  </a:extLst>
                </a:gridCol>
                <a:gridCol w="3191176">
                  <a:extLst>
                    <a:ext uri="{9D8B030D-6E8A-4147-A177-3AD203B41FA5}">
                      <a16:colId xmlns:a16="http://schemas.microsoft.com/office/drawing/2014/main" val="2173949944"/>
                    </a:ext>
                  </a:extLst>
                </a:gridCol>
              </a:tblGrid>
              <a:tr h="697991">
                <a:tc>
                  <a:txBody>
                    <a:bodyPr/>
                    <a:lstStyle/>
                    <a:p>
                      <a:r>
                        <a:rPr lang="en-US" sz="2400" b="1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MS MARCO</a:t>
                      </a:r>
                      <a:endParaRPr lang="en-US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Wikipedia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MS MARCO “v2”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142474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tokens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450M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2.1B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9B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871193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# of passages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21M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140M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11896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Index Size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GB (2-bit)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110 GB (2-bit)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 GB (1-bit)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153202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GPU Search Latency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-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9391440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r>
                        <a:rPr lang="en-US" sz="2400" b="0" dirty="0"/>
                        <a:t>CPU Search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67 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136 </a:t>
                      </a:r>
                      <a:r>
                        <a:rPr lang="en-US" sz="2400" dirty="0" err="1"/>
                        <a:t>ms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32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86FAD8F-8163-43C3-A7C6-4C45E391BA80}"/>
              </a:ext>
            </a:extLst>
          </p:cNvPr>
          <p:cNvSpPr txBox="1"/>
          <p:nvPr/>
        </p:nvSpPr>
        <p:spPr>
          <a:xfrm>
            <a:off x="1060450" y="6121181"/>
            <a:ext cx="924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* These latencies exclude query encoding with BERT.</a:t>
            </a:r>
          </a:p>
          <a:p>
            <a:r>
              <a:rPr lang="en-US" sz="1400" i="1" dirty="0"/>
              <a:t>With ONNX, single-digit millisecond latencies are achievable for short sequences on CPU.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E97599-5958-4465-B0DF-F41AF1A75B43}"/>
              </a:ext>
            </a:extLst>
          </p:cNvPr>
          <p:cNvSpPr/>
          <p:nvPr/>
        </p:nvSpPr>
        <p:spPr>
          <a:xfrm>
            <a:off x="2148594" y="4946150"/>
            <a:ext cx="8117305" cy="1775325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These are full-corpus retrieval latencies. For MS MARCO v2, the model probes 70k candidate passages per query!</a:t>
            </a:r>
            <a:br>
              <a:rPr lang="en-US" sz="2000" dirty="0">
                <a:cs typeface="Calibri"/>
              </a:rPr>
            </a:b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If you already have 7k candidates with high recall, search could be an order-of-magnitude faster.</a:t>
            </a:r>
          </a:p>
        </p:txBody>
      </p:sp>
    </p:spTree>
    <p:extLst>
      <p:ext uri="{BB962C8B-B14F-4D97-AF65-F5344CB8AC3E}">
        <p14:creationId xmlns:p14="http://schemas.microsoft.com/office/powerpoint/2010/main" val="40836119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020AA-73F1-9459-53F5-7E21E9B1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1" y="458251"/>
            <a:ext cx="6208622" cy="5646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3B99E-3410-728F-751E-15D917EC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785" y="1065006"/>
            <a:ext cx="5731902" cy="4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774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DE1073-B5D3-6125-4422-84158698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5" y="712602"/>
            <a:ext cx="7327768" cy="48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37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D62D4B-F0E7-6F47-E3BA-B8EB962B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642" y="404905"/>
            <a:ext cx="6117608" cy="62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0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7C270FF-E7BB-E360-E398-86115225B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b="62455"/>
          <a:stretch/>
        </p:blipFill>
        <p:spPr>
          <a:xfrm>
            <a:off x="8742273" y="1489092"/>
            <a:ext cx="2882907" cy="1494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PLAID </a:t>
            </a:r>
            <a:r>
              <a:rPr lang="en-US" sz="3600" dirty="0"/>
              <a:t>and</a:t>
            </a:r>
            <a:r>
              <a:rPr lang="en-US" sz="3600" b="1" dirty="0"/>
              <a:t> ColBERTv2</a:t>
            </a:r>
            <a:br>
              <a:rPr lang="en-US" sz="3600" dirty="0"/>
            </a:br>
            <a:r>
              <a:rPr lang="en-US" sz="3600" dirty="0"/>
              <a:t>(and </a:t>
            </a:r>
            <a:r>
              <a:rPr lang="en-US" sz="3600" b="1" dirty="0" err="1"/>
              <a:t>LoTTE</a:t>
            </a:r>
            <a:r>
              <a:rPr lang="en-US" sz="3600" dirty="0"/>
              <a:t>,</a:t>
            </a:r>
            <a:r>
              <a:rPr lang="en-US" sz="3600" b="1" dirty="0"/>
              <a:t> ColBERT-QA</a:t>
            </a:r>
            <a:r>
              <a:rPr lang="en-US" sz="3600" dirty="0"/>
              <a:t>,</a:t>
            </a:r>
            <a:r>
              <a:rPr lang="en-US" sz="3600" b="1" dirty="0"/>
              <a:t> Baleen</a:t>
            </a:r>
            <a:r>
              <a:rPr lang="en-US" sz="3600" dirty="0"/>
              <a:t>,</a:t>
            </a:r>
            <a:r>
              <a:rPr lang="en-US" sz="3600" b="1" dirty="0"/>
              <a:t> </a:t>
            </a:r>
            <a:r>
              <a:rPr lang="en-US" sz="3600" dirty="0"/>
              <a:t>and</a:t>
            </a:r>
            <a:r>
              <a:rPr lang="en-US" sz="3600" b="1" dirty="0"/>
              <a:t> </a:t>
            </a:r>
            <a:r>
              <a:rPr lang="en-US" sz="3600" dirty="0"/>
              <a:t>others</a:t>
            </a:r>
            <a:r>
              <a:rPr lang="en-US" sz="3600" b="1" dirty="0"/>
              <a:t>)</a:t>
            </a:r>
            <a:br>
              <a:rPr lang="en-US" sz="3600" dirty="0"/>
            </a:br>
            <a:r>
              <a:rPr lang="en-US" sz="3600" dirty="0"/>
              <a:t>are available at </a:t>
            </a:r>
            <a:r>
              <a:rPr lang="en-US" sz="3600" b="1" dirty="0">
                <a:solidFill>
                  <a:srgbClr val="0070C0"/>
                </a:solidFill>
              </a:rPr>
              <a:t>github.com/stanford-futuredata/ColBERT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69</a:t>
            </a:fld>
            <a:endParaRPr lang="en-US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7100892-EDD2-4FFC-BAC8-DA8DC77F6010}"/>
              </a:ext>
            </a:extLst>
          </p:cNvPr>
          <p:cNvSpPr/>
          <p:nvPr/>
        </p:nvSpPr>
        <p:spPr>
          <a:xfrm>
            <a:off x="501849" y="5777384"/>
            <a:ext cx="10797806" cy="728128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… while </a:t>
            </a:r>
            <a:r>
              <a:rPr lang="en-US" sz="2400" b="1" dirty="0">
                <a:cs typeface="Calibri"/>
              </a:rPr>
              <a:t>reducing</a:t>
            </a:r>
            <a:r>
              <a:rPr lang="en-US" sz="2400" dirty="0">
                <a:cs typeface="Calibri"/>
              </a:rPr>
              <a:t> the index size </a:t>
            </a:r>
            <a:r>
              <a:rPr lang="en-US" sz="2400" b="1" dirty="0">
                <a:cs typeface="Calibri"/>
              </a:rPr>
              <a:t>6—10x </a:t>
            </a:r>
            <a:r>
              <a:rPr lang="en-US" sz="2400" dirty="0">
                <a:cs typeface="Calibri"/>
              </a:rPr>
              <a:t>and maintaining </a:t>
            </a:r>
            <a:r>
              <a:rPr lang="en-US" sz="2400" b="1" dirty="0">
                <a:cs typeface="Calibri"/>
              </a:rPr>
              <a:t>10s of </a:t>
            </a:r>
            <a:r>
              <a:rPr lang="en-US" sz="2400" b="1" dirty="0" err="1">
                <a:cs typeface="Calibri"/>
              </a:rPr>
              <a:t>ms</a:t>
            </a:r>
            <a:r>
              <a:rPr lang="en-US" sz="2400" b="1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latency, even on CPU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1084-2E9C-33C7-7BD7-56EA3E55F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29" y="2133187"/>
            <a:ext cx="4249352" cy="3264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498A8-E874-D4B7-7043-F390C0B7D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74"/>
          <a:stretch/>
        </p:blipFill>
        <p:spPr>
          <a:xfrm>
            <a:off x="4932274" y="1476392"/>
            <a:ext cx="3810000" cy="39796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0B1583-29F4-8537-CD70-1F567B154D95}"/>
              </a:ext>
            </a:extLst>
          </p:cNvPr>
          <p:cNvSpPr/>
          <p:nvPr/>
        </p:nvSpPr>
        <p:spPr>
          <a:xfrm>
            <a:off x="443829" y="5078059"/>
            <a:ext cx="4204371" cy="2159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1D04DD-E74B-1B1F-9413-E4594A746502}"/>
              </a:ext>
            </a:extLst>
          </p:cNvPr>
          <p:cNvSpPr/>
          <p:nvPr/>
        </p:nvSpPr>
        <p:spPr>
          <a:xfrm rot="5400000">
            <a:off x="6712598" y="3488237"/>
            <a:ext cx="3610180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95A7F9-2649-83E3-96B5-5C0887E69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26" t="37250"/>
          <a:stretch/>
        </p:blipFill>
        <p:spPr>
          <a:xfrm>
            <a:off x="8741815" y="3094935"/>
            <a:ext cx="2882907" cy="24972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129F8-A7E9-EABF-95E4-CEE25E2B623D}"/>
              </a:ext>
            </a:extLst>
          </p:cNvPr>
          <p:cNvSpPr/>
          <p:nvPr/>
        </p:nvSpPr>
        <p:spPr>
          <a:xfrm rot="5400000">
            <a:off x="9404522" y="3371527"/>
            <a:ext cx="4115791" cy="325524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5F15-84AD-4CD0-86E3-2103261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ColBERT: </a:t>
            </a:r>
            <a:r>
              <a:rPr lang="en-US" b="1" dirty="0"/>
              <a:t>Late Interaction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96D31-DD47-4F1F-9AAB-A57811B4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449D4-FD38-4C22-8D0B-8A389A36F0AB}"/>
              </a:ext>
            </a:extLst>
          </p:cNvPr>
          <p:cNvSpPr txBox="1"/>
          <p:nvPr/>
        </p:nvSpPr>
        <p:spPr>
          <a:xfrm>
            <a:off x="6753728" y="3108660"/>
            <a:ext cx="5283197" cy="16946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2400" dirty="0">
                <a:cs typeface="Times New Roman" panose="02020603050405020304" pitchFamily="18" charset="0"/>
              </a:rPr>
              <a:t> Independent Encoding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✔</a:t>
            </a:r>
            <a:r>
              <a:rPr lang="en-US" sz="2400" dirty="0">
                <a:cs typeface="Times New Roman"/>
              </a:rPr>
              <a:t> Fine-Grained </a:t>
            </a:r>
            <a:r>
              <a:rPr lang="en-US" sz="2400" dirty="0">
                <a:ea typeface="+mn-lt"/>
                <a:cs typeface="+mn-lt"/>
              </a:rPr>
              <a:t>Representations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✔</a:t>
            </a:r>
            <a:r>
              <a:rPr lang="en-US" sz="2400" dirty="0">
                <a:cs typeface="Times New Roman" panose="02020603050405020304" pitchFamily="18" charset="0"/>
              </a:rPr>
              <a:t> Scalable Nearest-Neighbor Search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6510B3-F163-4168-9ADF-335E72BA9FA9}"/>
              </a:ext>
            </a:extLst>
          </p:cNvPr>
          <p:cNvSpPr/>
          <p:nvPr/>
        </p:nvSpPr>
        <p:spPr>
          <a:xfrm>
            <a:off x="1624903" y="367020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5502DF-5553-4457-84BC-108B465FFB1F}"/>
              </a:ext>
            </a:extLst>
          </p:cNvPr>
          <p:cNvSpPr/>
          <p:nvPr/>
        </p:nvSpPr>
        <p:spPr>
          <a:xfrm>
            <a:off x="2123614" y="367020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D9B586-1BB2-412D-999C-EB55CB73443F}"/>
              </a:ext>
            </a:extLst>
          </p:cNvPr>
          <p:cNvSpPr/>
          <p:nvPr/>
        </p:nvSpPr>
        <p:spPr>
          <a:xfrm>
            <a:off x="1624903" y="4081187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024C4-916B-4C4A-A2F9-4575F9C753AC}"/>
              </a:ext>
            </a:extLst>
          </p:cNvPr>
          <p:cNvSpPr/>
          <p:nvPr/>
        </p:nvSpPr>
        <p:spPr>
          <a:xfrm>
            <a:off x="2123614" y="4081187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B9F993-C094-4AEB-8576-3D9E088B3189}"/>
              </a:ext>
            </a:extLst>
          </p:cNvPr>
          <p:cNvSpPr/>
          <p:nvPr/>
        </p:nvSpPr>
        <p:spPr>
          <a:xfrm>
            <a:off x="1624903" y="449216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CA1488-4B2F-4D4A-B7AC-014A3B45F779}"/>
              </a:ext>
            </a:extLst>
          </p:cNvPr>
          <p:cNvSpPr/>
          <p:nvPr/>
        </p:nvSpPr>
        <p:spPr>
          <a:xfrm>
            <a:off x="2123614" y="4492165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0C6E07-2E8C-4ED0-9326-6206E45819E4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1791140" y="424742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27342A-3FDE-4F98-876D-F3C1BE0D2D47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1791140" y="4247424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597EAA0-C06E-4CC2-B816-978BEDE1FFC2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H="1" flipV="1">
            <a:off x="1791140" y="4247424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BD604-8D6D-4B77-AF30-41AB1BB3807A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2289851" y="424742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0A80AE-B908-4832-AD79-963754242184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1791140" y="383644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936F10D-6675-496E-AC4E-65BF622B6C53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2289851" y="383644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2C91C3-592B-46B7-A101-DA1850794313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1791140" y="3836442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4141AE-A1D3-4CC7-B377-016E391057DC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H="1" flipV="1">
            <a:off x="1791140" y="3836442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CB3C80-7F66-4896-A375-94F4A7322ED0}"/>
              </a:ext>
            </a:extLst>
          </p:cNvPr>
          <p:cNvSpPr/>
          <p:nvPr/>
        </p:nvSpPr>
        <p:spPr>
          <a:xfrm>
            <a:off x="2622323" y="3675958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9877670-33AF-43E3-ACAE-9B1E932C489F}"/>
              </a:ext>
            </a:extLst>
          </p:cNvPr>
          <p:cNvSpPr/>
          <p:nvPr/>
        </p:nvSpPr>
        <p:spPr>
          <a:xfrm>
            <a:off x="2622323" y="4086941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A412B60-2DB0-47C8-98E6-74619FCBD20E}"/>
              </a:ext>
            </a:extLst>
          </p:cNvPr>
          <p:cNvSpPr/>
          <p:nvPr/>
        </p:nvSpPr>
        <p:spPr>
          <a:xfrm>
            <a:off x="2622323" y="4497919"/>
            <a:ext cx="332474" cy="166237"/>
          </a:xfrm>
          <a:prstGeom prst="roundRect">
            <a:avLst>
              <a:gd name="adj" fmla="val 11824"/>
            </a:avLst>
          </a:prstGeom>
          <a:ln w="254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0387CF1-1E25-4AB2-8806-6B8B826E4505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2788560" y="4253177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F321852-4729-4284-83CD-3AF36B3D224F}"/>
              </a:ext>
            </a:extLst>
          </p:cNvPr>
          <p:cNvCxnSpPr>
            <a:cxnSpLocks/>
            <a:stCxn id="22" idx="0"/>
            <a:endCxn id="21" idx="2"/>
          </p:cNvCxnSpPr>
          <p:nvPr/>
        </p:nvCxnSpPr>
        <p:spPr>
          <a:xfrm flipV="1">
            <a:off x="2788560" y="3842196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3FDB73-306D-4E7D-9049-0192F97E4A4B}"/>
              </a:ext>
            </a:extLst>
          </p:cNvPr>
          <p:cNvCxnSpPr>
            <a:cxnSpLocks/>
            <a:stCxn id="9" idx="0"/>
            <a:endCxn id="21" idx="2"/>
          </p:cNvCxnSpPr>
          <p:nvPr/>
        </p:nvCxnSpPr>
        <p:spPr>
          <a:xfrm flipV="1">
            <a:off x="1791140" y="3842196"/>
            <a:ext cx="997421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D12663-2DCA-4E3B-A490-BBC3919577FB}"/>
              </a:ext>
            </a:extLst>
          </p:cNvPr>
          <p:cNvCxnSpPr>
            <a:cxnSpLocks/>
            <a:stCxn id="11" idx="0"/>
            <a:endCxn id="22" idx="2"/>
          </p:cNvCxnSpPr>
          <p:nvPr/>
        </p:nvCxnSpPr>
        <p:spPr>
          <a:xfrm flipV="1">
            <a:off x="1791140" y="4253178"/>
            <a:ext cx="997421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310915-30C8-43CD-BE43-39B2972240A2}"/>
              </a:ext>
            </a:extLst>
          </p:cNvPr>
          <p:cNvCxnSpPr>
            <a:cxnSpLocks/>
            <a:stCxn id="12" idx="0"/>
            <a:endCxn id="22" idx="2"/>
          </p:cNvCxnSpPr>
          <p:nvPr/>
        </p:nvCxnSpPr>
        <p:spPr>
          <a:xfrm flipV="1">
            <a:off x="2289852" y="4253178"/>
            <a:ext cx="498709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CA8D31-A497-4412-81B5-9B0A383CD9EA}"/>
              </a:ext>
            </a:extLst>
          </p:cNvPr>
          <p:cNvCxnSpPr>
            <a:cxnSpLocks/>
            <a:stCxn id="23" idx="0"/>
            <a:endCxn id="10" idx="2"/>
          </p:cNvCxnSpPr>
          <p:nvPr/>
        </p:nvCxnSpPr>
        <p:spPr>
          <a:xfrm flipH="1" flipV="1">
            <a:off x="2289852" y="4247425"/>
            <a:ext cx="498709" cy="25049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E049B97-AA0F-483D-AD76-932D78E9AD2E}"/>
              </a:ext>
            </a:extLst>
          </p:cNvPr>
          <p:cNvCxnSpPr>
            <a:cxnSpLocks/>
            <a:stCxn id="23" idx="0"/>
            <a:endCxn id="9" idx="2"/>
          </p:cNvCxnSpPr>
          <p:nvPr/>
        </p:nvCxnSpPr>
        <p:spPr>
          <a:xfrm flipH="1" flipV="1">
            <a:off x="1791140" y="4247425"/>
            <a:ext cx="997421" cy="25049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BAF75E-D728-4C05-BBB9-38FE2835E0CA}"/>
              </a:ext>
            </a:extLst>
          </p:cNvPr>
          <p:cNvCxnSpPr>
            <a:cxnSpLocks/>
            <a:stCxn id="22" idx="0"/>
            <a:endCxn id="8" idx="2"/>
          </p:cNvCxnSpPr>
          <p:nvPr/>
        </p:nvCxnSpPr>
        <p:spPr>
          <a:xfrm flipH="1" flipV="1">
            <a:off x="2289852" y="3836442"/>
            <a:ext cx="498709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E06878-C83B-472F-9AF8-27FEA593DB26}"/>
              </a:ext>
            </a:extLst>
          </p:cNvPr>
          <p:cNvCxnSpPr>
            <a:cxnSpLocks/>
            <a:stCxn id="22" idx="0"/>
            <a:endCxn id="7" idx="2"/>
          </p:cNvCxnSpPr>
          <p:nvPr/>
        </p:nvCxnSpPr>
        <p:spPr>
          <a:xfrm flipH="1" flipV="1">
            <a:off x="1791140" y="3836442"/>
            <a:ext cx="997421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21E19B-3CE5-4FC6-9E90-7B4ECC82FDEA}"/>
              </a:ext>
            </a:extLst>
          </p:cNvPr>
          <p:cNvCxnSpPr>
            <a:cxnSpLocks/>
            <a:stCxn id="10" idx="0"/>
            <a:endCxn id="21" idx="2"/>
          </p:cNvCxnSpPr>
          <p:nvPr/>
        </p:nvCxnSpPr>
        <p:spPr>
          <a:xfrm flipV="1">
            <a:off x="2289852" y="3842196"/>
            <a:ext cx="498709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3AFB5F9-9B61-4C9F-9047-404E6A636F41}"/>
              </a:ext>
            </a:extLst>
          </p:cNvPr>
          <p:cNvSpPr txBox="1"/>
          <p:nvPr/>
        </p:nvSpPr>
        <p:spPr>
          <a:xfrm>
            <a:off x="1567225" y="4635610"/>
            <a:ext cx="15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Query</a:t>
            </a:r>
            <a:endParaRPr lang="en-US" sz="28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6E5CF-13FB-47D1-A338-4B51639F56AF}"/>
              </a:ext>
            </a:extLst>
          </p:cNvPr>
          <p:cNvSpPr txBox="1"/>
          <p:nvPr/>
        </p:nvSpPr>
        <p:spPr>
          <a:xfrm>
            <a:off x="3659258" y="4633084"/>
            <a:ext cx="150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Document</a:t>
            </a:r>
            <a:endParaRPr lang="en-US" sz="32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B7B9AF8-17B7-4BA5-A5D0-54EDA466DA27}"/>
              </a:ext>
            </a:extLst>
          </p:cNvPr>
          <p:cNvSpPr/>
          <p:nvPr/>
        </p:nvSpPr>
        <p:spPr>
          <a:xfrm>
            <a:off x="3625435" y="3666741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AB8F878-BD24-4B8A-9DB2-E7E778A91FD5}"/>
              </a:ext>
            </a:extLst>
          </p:cNvPr>
          <p:cNvSpPr/>
          <p:nvPr/>
        </p:nvSpPr>
        <p:spPr>
          <a:xfrm>
            <a:off x="4124146" y="3666741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438C251-25BE-4340-9718-1E94514B4B70}"/>
              </a:ext>
            </a:extLst>
          </p:cNvPr>
          <p:cNvSpPr/>
          <p:nvPr/>
        </p:nvSpPr>
        <p:spPr>
          <a:xfrm>
            <a:off x="3625436" y="4077723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35B4146-DEA2-4015-ADD0-8D7C80188B12}"/>
              </a:ext>
            </a:extLst>
          </p:cNvPr>
          <p:cNvSpPr/>
          <p:nvPr/>
        </p:nvSpPr>
        <p:spPr>
          <a:xfrm>
            <a:off x="4124147" y="4077723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839F1ED-CE57-4019-8D99-6D1962165281}"/>
              </a:ext>
            </a:extLst>
          </p:cNvPr>
          <p:cNvSpPr/>
          <p:nvPr/>
        </p:nvSpPr>
        <p:spPr>
          <a:xfrm>
            <a:off x="3625436" y="448870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7E0E8D2-B253-4354-8254-76D95910E515}"/>
              </a:ext>
            </a:extLst>
          </p:cNvPr>
          <p:cNvSpPr/>
          <p:nvPr/>
        </p:nvSpPr>
        <p:spPr>
          <a:xfrm>
            <a:off x="4124147" y="4488702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8E5926-9453-4D29-9229-8A71EE0B262E}"/>
              </a:ext>
            </a:extLst>
          </p:cNvPr>
          <p:cNvCxnSpPr>
            <a:cxnSpLocks/>
            <a:stCxn id="40" idx="0"/>
            <a:endCxn id="38" idx="2"/>
          </p:cNvCxnSpPr>
          <p:nvPr/>
        </p:nvCxnSpPr>
        <p:spPr>
          <a:xfrm flipV="1">
            <a:off x="3791673" y="4243960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80B28D9-F427-4F15-989C-6B207B80D249}"/>
              </a:ext>
            </a:extLst>
          </p:cNvPr>
          <p:cNvCxnSpPr>
            <a:cxnSpLocks/>
            <a:stCxn id="40" idx="0"/>
            <a:endCxn id="39" idx="2"/>
          </p:cNvCxnSpPr>
          <p:nvPr/>
        </p:nvCxnSpPr>
        <p:spPr>
          <a:xfrm flipV="1">
            <a:off x="3791673" y="4243960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C4CEA78-D2BA-4612-9E01-90BB22F16363}"/>
              </a:ext>
            </a:extLst>
          </p:cNvPr>
          <p:cNvCxnSpPr>
            <a:cxnSpLocks/>
            <a:stCxn id="41" idx="0"/>
            <a:endCxn id="38" idx="2"/>
          </p:cNvCxnSpPr>
          <p:nvPr/>
        </p:nvCxnSpPr>
        <p:spPr>
          <a:xfrm flipH="1" flipV="1">
            <a:off x="3791673" y="4243960"/>
            <a:ext cx="498711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0CA731-62CF-455E-91AA-1CC88597FBD2}"/>
              </a:ext>
            </a:extLst>
          </p:cNvPr>
          <p:cNvCxnSpPr>
            <a:cxnSpLocks/>
            <a:stCxn id="41" idx="0"/>
            <a:endCxn id="39" idx="2"/>
          </p:cNvCxnSpPr>
          <p:nvPr/>
        </p:nvCxnSpPr>
        <p:spPr>
          <a:xfrm flipV="1">
            <a:off x="4290384" y="4243960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15A08-2D63-410F-9A42-17BBA7E90BED}"/>
              </a:ext>
            </a:extLst>
          </p:cNvPr>
          <p:cNvCxnSpPr>
            <a:cxnSpLocks/>
            <a:stCxn id="38" idx="0"/>
            <a:endCxn id="36" idx="2"/>
          </p:cNvCxnSpPr>
          <p:nvPr/>
        </p:nvCxnSpPr>
        <p:spPr>
          <a:xfrm flipV="1">
            <a:off x="3791672" y="3832978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EF266C-59DD-4022-8962-6FFAF63B9A56}"/>
              </a:ext>
            </a:extLst>
          </p:cNvPr>
          <p:cNvCxnSpPr>
            <a:cxnSpLocks/>
            <a:stCxn id="39" idx="0"/>
            <a:endCxn id="37" idx="2"/>
          </p:cNvCxnSpPr>
          <p:nvPr/>
        </p:nvCxnSpPr>
        <p:spPr>
          <a:xfrm flipV="1">
            <a:off x="4290383" y="3832978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E48244-D678-4490-885E-ECAF8E2801DD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3791673" y="3832978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FD2B38-C0CC-4258-81CA-F4CF5A2C8A85}"/>
              </a:ext>
            </a:extLst>
          </p:cNvPr>
          <p:cNvCxnSpPr>
            <a:cxnSpLocks/>
            <a:stCxn id="39" idx="0"/>
            <a:endCxn id="36" idx="2"/>
          </p:cNvCxnSpPr>
          <p:nvPr/>
        </p:nvCxnSpPr>
        <p:spPr>
          <a:xfrm flipH="1" flipV="1">
            <a:off x="3791673" y="3832978"/>
            <a:ext cx="498711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41E2206-0A8A-4DB7-9150-A727DCAF7F57}"/>
              </a:ext>
            </a:extLst>
          </p:cNvPr>
          <p:cNvSpPr/>
          <p:nvPr/>
        </p:nvSpPr>
        <p:spPr>
          <a:xfrm>
            <a:off x="4857943" y="3672495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33D6BB7-410B-4561-84CC-4E10918A3960}"/>
              </a:ext>
            </a:extLst>
          </p:cNvPr>
          <p:cNvSpPr/>
          <p:nvPr/>
        </p:nvSpPr>
        <p:spPr>
          <a:xfrm>
            <a:off x="4857943" y="4083477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EC5314-55A2-4CAD-9D26-7D6C250AB486}"/>
              </a:ext>
            </a:extLst>
          </p:cNvPr>
          <p:cNvSpPr/>
          <p:nvPr/>
        </p:nvSpPr>
        <p:spPr>
          <a:xfrm>
            <a:off x="4857943" y="4494456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C0648FF-1785-4AEB-8F74-0B3E543C296D}"/>
              </a:ext>
            </a:extLst>
          </p:cNvPr>
          <p:cNvCxnSpPr>
            <a:cxnSpLocks/>
            <a:stCxn id="52" idx="0"/>
            <a:endCxn id="51" idx="2"/>
          </p:cNvCxnSpPr>
          <p:nvPr/>
        </p:nvCxnSpPr>
        <p:spPr>
          <a:xfrm flipV="1">
            <a:off x="5024180" y="424971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82B75F1-A992-4F5B-BBD8-D2C23AE6EFA4}"/>
              </a:ext>
            </a:extLst>
          </p:cNvPr>
          <p:cNvCxnSpPr>
            <a:cxnSpLocks/>
            <a:stCxn id="51" idx="0"/>
            <a:endCxn id="50" idx="2"/>
          </p:cNvCxnSpPr>
          <p:nvPr/>
        </p:nvCxnSpPr>
        <p:spPr>
          <a:xfrm flipV="1">
            <a:off x="5024180" y="383873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5D97B37-D392-4BA7-A823-E240CC7338B9}"/>
              </a:ext>
            </a:extLst>
          </p:cNvPr>
          <p:cNvCxnSpPr>
            <a:cxnSpLocks/>
            <a:stCxn id="38" idx="0"/>
            <a:endCxn id="50" idx="2"/>
          </p:cNvCxnSpPr>
          <p:nvPr/>
        </p:nvCxnSpPr>
        <p:spPr>
          <a:xfrm flipV="1">
            <a:off x="3791672" y="3838732"/>
            <a:ext cx="1232507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F79048D-5F1D-42D0-ADED-026D81B6D981}"/>
              </a:ext>
            </a:extLst>
          </p:cNvPr>
          <p:cNvCxnSpPr>
            <a:cxnSpLocks/>
            <a:stCxn id="40" idx="0"/>
            <a:endCxn id="51" idx="2"/>
          </p:cNvCxnSpPr>
          <p:nvPr/>
        </p:nvCxnSpPr>
        <p:spPr>
          <a:xfrm flipV="1">
            <a:off x="3791673" y="4249714"/>
            <a:ext cx="1232507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DD29977-B94C-476D-80E0-D77C782626F7}"/>
              </a:ext>
            </a:extLst>
          </p:cNvPr>
          <p:cNvCxnSpPr>
            <a:cxnSpLocks/>
            <a:stCxn id="41" idx="0"/>
            <a:endCxn id="51" idx="2"/>
          </p:cNvCxnSpPr>
          <p:nvPr/>
        </p:nvCxnSpPr>
        <p:spPr>
          <a:xfrm flipV="1">
            <a:off x="4290384" y="4249713"/>
            <a:ext cx="733796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FAA46C-1C86-4379-9DD3-147C3169BCCE}"/>
              </a:ext>
            </a:extLst>
          </p:cNvPr>
          <p:cNvCxnSpPr>
            <a:cxnSpLocks/>
            <a:stCxn id="52" idx="0"/>
            <a:endCxn id="39" idx="2"/>
          </p:cNvCxnSpPr>
          <p:nvPr/>
        </p:nvCxnSpPr>
        <p:spPr>
          <a:xfrm flipH="1" flipV="1">
            <a:off x="4290384" y="4243959"/>
            <a:ext cx="733796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6AA7ECC-93CA-4291-A8F6-85FBD4BD1DDD}"/>
              </a:ext>
            </a:extLst>
          </p:cNvPr>
          <p:cNvCxnSpPr>
            <a:cxnSpLocks/>
            <a:stCxn id="52" idx="0"/>
            <a:endCxn id="38" idx="2"/>
          </p:cNvCxnSpPr>
          <p:nvPr/>
        </p:nvCxnSpPr>
        <p:spPr>
          <a:xfrm flipH="1" flipV="1">
            <a:off x="3791673" y="4243960"/>
            <a:ext cx="1232507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891AEFE-800F-471E-8E06-463B292A1049}"/>
              </a:ext>
            </a:extLst>
          </p:cNvPr>
          <p:cNvCxnSpPr>
            <a:cxnSpLocks/>
            <a:stCxn id="51" idx="0"/>
            <a:endCxn id="37" idx="2"/>
          </p:cNvCxnSpPr>
          <p:nvPr/>
        </p:nvCxnSpPr>
        <p:spPr>
          <a:xfrm flipH="1" flipV="1">
            <a:off x="4290383" y="3832978"/>
            <a:ext cx="733796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D07761B-44D2-412F-BD2B-55C9BECEC552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flipH="1" flipV="1">
            <a:off x="3791672" y="3832978"/>
            <a:ext cx="1232507" cy="250499"/>
          </a:xfrm>
          <a:prstGeom prst="straightConnector1">
            <a:avLst/>
          </a:prstGeom>
          <a:solidFill>
            <a:srgbClr val="00B0F0"/>
          </a:solidFill>
          <a:ln w="15875">
            <a:solidFill>
              <a:srgbClr val="002060"/>
            </a:solidFill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6BBFC0-15CA-4A0C-A054-30DD7C2BCBB5}"/>
              </a:ext>
            </a:extLst>
          </p:cNvPr>
          <p:cNvCxnSpPr>
            <a:cxnSpLocks/>
            <a:stCxn id="39" idx="0"/>
            <a:endCxn id="50" idx="2"/>
          </p:cNvCxnSpPr>
          <p:nvPr/>
        </p:nvCxnSpPr>
        <p:spPr>
          <a:xfrm flipV="1">
            <a:off x="4290383" y="3838732"/>
            <a:ext cx="733796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87A7F43F-2C4A-4BA5-A4D1-A3D20F7CE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62" y="4577575"/>
            <a:ext cx="166237" cy="2838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72943F1-708C-4AB4-AE19-73A93413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08" y="4144269"/>
            <a:ext cx="166237" cy="28382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6FAEB05-C9F7-4D23-B6E6-B685EEE64576}"/>
              </a:ext>
            </a:extLst>
          </p:cNvPr>
          <p:cNvSpPr/>
          <p:nvPr/>
        </p:nvSpPr>
        <p:spPr>
          <a:xfrm>
            <a:off x="3145310" y="3672495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AD824E6-29F3-4B25-9CF3-424DDCD029A4}"/>
              </a:ext>
            </a:extLst>
          </p:cNvPr>
          <p:cNvSpPr/>
          <p:nvPr/>
        </p:nvSpPr>
        <p:spPr>
          <a:xfrm>
            <a:off x="3145311" y="4083477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F19FEC-C895-458E-B606-EFBB4D65406C}"/>
              </a:ext>
            </a:extLst>
          </p:cNvPr>
          <p:cNvSpPr/>
          <p:nvPr/>
        </p:nvSpPr>
        <p:spPr>
          <a:xfrm>
            <a:off x="3145311" y="4494456"/>
            <a:ext cx="332474" cy="166237"/>
          </a:xfrm>
          <a:prstGeom prst="roundRect">
            <a:avLst>
              <a:gd name="adj" fmla="val 11824"/>
            </a:avLst>
          </a:prstGeom>
          <a:solidFill>
            <a:srgbClr val="00B0F0"/>
          </a:solidFill>
          <a:ln w="254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45" b="1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89C3511-10CC-4B3E-8B76-94563C9B28E4}"/>
              </a:ext>
            </a:extLst>
          </p:cNvPr>
          <p:cNvCxnSpPr>
            <a:cxnSpLocks/>
            <a:stCxn id="67" idx="0"/>
            <a:endCxn id="66" idx="2"/>
          </p:cNvCxnSpPr>
          <p:nvPr/>
        </p:nvCxnSpPr>
        <p:spPr>
          <a:xfrm flipV="1">
            <a:off x="3311548" y="4249714"/>
            <a:ext cx="0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B62EF14-A47B-4574-BEED-2023C157E7D9}"/>
              </a:ext>
            </a:extLst>
          </p:cNvPr>
          <p:cNvCxnSpPr>
            <a:cxnSpLocks/>
            <a:stCxn id="67" idx="0"/>
            <a:endCxn id="38" idx="2"/>
          </p:cNvCxnSpPr>
          <p:nvPr/>
        </p:nvCxnSpPr>
        <p:spPr>
          <a:xfrm flipV="1">
            <a:off x="3311548" y="4243960"/>
            <a:ext cx="480125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DE32AD0-4503-4746-8F6C-FB9D823B4857}"/>
              </a:ext>
            </a:extLst>
          </p:cNvPr>
          <p:cNvCxnSpPr>
            <a:cxnSpLocks/>
            <a:stCxn id="40" idx="0"/>
            <a:endCxn id="66" idx="2"/>
          </p:cNvCxnSpPr>
          <p:nvPr/>
        </p:nvCxnSpPr>
        <p:spPr>
          <a:xfrm flipH="1" flipV="1">
            <a:off x="3311548" y="4249714"/>
            <a:ext cx="480125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53A758C-FD92-4C30-87F8-9F2AD17C111F}"/>
              </a:ext>
            </a:extLst>
          </p:cNvPr>
          <p:cNvCxnSpPr>
            <a:cxnSpLocks/>
            <a:stCxn id="66" idx="0"/>
            <a:endCxn id="65" idx="2"/>
          </p:cNvCxnSpPr>
          <p:nvPr/>
        </p:nvCxnSpPr>
        <p:spPr>
          <a:xfrm flipV="1">
            <a:off x="3311547" y="3838732"/>
            <a:ext cx="0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91C74BC-FD62-4AE8-BE21-1F0C1EE910A6}"/>
              </a:ext>
            </a:extLst>
          </p:cNvPr>
          <p:cNvCxnSpPr>
            <a:cxnSpLocks/>
            <a:stCxn id="66" idx="0"/>
            <a:endCxn id="36" idx="2"/>
          </p:cNvCxnSpPr>
          <p:nvPr/>
        </p:nvCxnSpPr>
        <p:spPr>
          <a:xfrm flipV="1">
            <a:off x="3311548" y="3832978"/>
            <a:ext cx="480124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8E07E85-816E-4A01-A86C-AC74CA40EB9A}"/>
              </a:ext>
            </a:extLst>
          </p:cNvPr>
          <p:cNvCxnSpPr>
            <a:cxnSpLocks/>
            <a:stCxn id="38" idx="0"/>
            <a:endCxn id="65" idx="2"/>
          </p:cNvCxnSpPr>
          <p:nvPr/>
        </p:nvCxnSpPr>
        <p:spPr>
          <a:xfrm flipH="1" flipV="1">
            <a:off x="3311547" y="3838732"/>
            <a:ext cx="480126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43EE1EC-2C1B-4811-A1F8-2AA5F66F046A}"/>
              </a:ext>
            </a:extLst>
          </p:cNvPr>
          <p:cNvCxnSpPr>
            <a:cxnSpLocks/>
            <a:stCxn id="66" idx="0"/>
            <a:endCxn id="37" idx="2"/>
          </p:cNvCxnSpPr>
          <p:nvPr/>
        </p:nvCxnSpPr>
        <p:spPr>
          <a:xfrm flipV="1">
            <a:off x="3311548" y="3832978"/>
            <a:ext cx="978835" cy="250499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F2B0FC4-EA3D-4948-B38E-3CD33BAADCFF}"/>
              </a:ext>
            </a:extLst>
          </p:cNvPr>
          <p:cNvCxnSpPr>
            <a:cxnSpLocks/>
            <a:stCxn id="66" idx="0"/>
            <a:endCxn id="50" idx="2"/>
          </p:cNvCxnSpPr>
          <p:nvPr/>
        </p:nvCxnSpPr>
        <p:spPr>
          <a:xfrm flipV="1">
            <a:off x="3311548" y="3838732"/>
            <a:ext cx="1712632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6BB856-9D27-4291-96F5-9BBDD63D2970}"/>
              </a:ext>
            </a:extLst>
          </p:cNvPr>
          <p:cNvCxnSpPr>
            <a:cxnSpLocks/>
            <a:stCxn id="67" idx="0"/>
            <a:endCxn id="39" idx="2"/>
          </p:cNvCxnSpPr>
          <p:nvPr/>
        </p:nvCxnSpPr>
        <p:spPr>
          <a:xfrm flipV="1">
            <a:off x="3311548" y="4243960"/>
            <a:ext cx="978836" cy="250496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F8D2132-C6EA-4F9E-BBDC-11AE27545EE5}"/>
              </a:ext>
            </a:extLst>
          </p:cNvPr>
          <p:cNvCxnSpPr>
            <a:cxnSpLocks/>
            <a:stCxn id="67" idx="0"/>
            <a:endCxn id="51" idx="2"/>
          </p:cNvCxnSpPr>
          <p:nvPr/>
        </p:nvCxnSpPr>
        <p:spPr>
          <a:xfrm flipV="1">
            <a:off x="3311548" y="4249714"/>
            <a:ext cx="1712632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CF1C5B4-F4B5-437F-A5AB-E29B3AC2F9A5}"/>
              </a:ext>
            </a:extLst>
          </p:cNvPr>
          <p:cNvCxnSpPr>
            <a:cxnSpLocks/>
            <a:stCxn id="39" idx="0"/>
            <a:endCxn id="65" idx="2"/>
          </p:cNvCxnSpPr>
          <p:nvPr/>
        </p:nvCxnSpPr>
        <p:spPr>
          <a:xfrm flipH="1" flipV="1">
            <a:off x="3311547" y="3838732"/>
            <a:ext cx="978837" cy="238991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64D50AD-B387-4F70-9B32-E64C74409D9D}"/>
              </a:ext>
            </a:extLst>
          </p:cNvPr>
          <p:cNvCxnSpPr>
            <a:cxnSpLocks/>
            <a:stCxn id="51" idx="0"/>
            <a:endCxn id="65" idx="2"/>
          </p:cNvCxnSpPr>
          <p:nvPr/>
        </p:nvCxnSpPr>
        <p:spPr>
          <a:xfrm flipH="1" flipV="1">
            <a:off x="3311547" y="3838732"/>
            <a:ext cx="1712633" cy="244745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9A140AA-CA0C-4A3F-827E-CB21ED7E8A9F}"/>
              </a:ext>
            </a:extLst>
          </p:cNvPr>
          <p:cNvCxnSpPr>
            <a:cxnSpLocks/>
            <a:stCxn id="41" idx="0"/>
            <a:endCxn id="66" idx="2"/>
          </p:cNvCxnSpPr>
          <p:nvPr/>
        </p:nvCxnSpPr>
        <p:spPr>
          <a:xfrm flipH="1" flipV="1">
            <a:off x="3311548" y="4249714"/>
            <a:ext cx="978836" cy="23898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A5587D2-ADC3-4F05-96FB-6335C330AE3F}"/>
              </a:ext>
            </a:extLst>
          </p:cNvPr>
          <p:cNvCxnSpPr>
            <a:cxnSpLocks/>
            <a:stCxn id="52" idx="0"/>
            <a:endCxn id="66" idx="2"/>
          </p:cNvCxnSpPr>
          <p:nvPr/>
        </p:nvCxnSpPr>
        <p:spPr>
          <a:xfrm flipH="1" flipV="1">
            <a:off x="3311548" y="4249714"/>
            <a:ext cx="1712632" cy="244742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F1B6D614-DCDC-4CD6-BC21-01BDB89B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19" y="3736752"/>
            <a:ext cx="166237" cy="28382"/>
          </a:xfrm>
          <a:prstGeom prst="rect">
            <a:avLst/>
          </a:prstGeom>
        </p:spPr>
      </p:pic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CC8FE17-0090-46AE-877E-6C130A0F6030}"/>
              </a:ext>
            </a:extLst>
          </p:cNvPr>
          <p:cNvSpPr/>
          <p:nvPr/>
        </p:nvSpPr>
        <p:spPr>
          <a:xfrm>
            <a:off x="4227175" y="2929380"/>
            <a:ext cx="731520" cy="166237"/>
          </a:xfrm>
          <a:prstGeom prst="roundRect">
            <a:avLst>
              <a:gd name="adj" fmla="val 11824"/>
            </a:avLst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MaxSim</a:t>
            </a:r>
            <a:endParaRPr lang="en-US" sz="1200" b="1" dirty="0"/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3573F16C-69BD-4A86-9A74-6D1004853DB1}"/>
              </a:ext>
            </a:extLst>
          </p:cNvPr>
          <p:cNvCxnSpPr>
            <a:cxnSpLocks/>
            <a:stCxn id="7" idx="0"/>
            <a:endCxn id="103" idx="1"/>
          </p:cNvCxnSpPr>
          <p:nvPr/>
        </p:nvCxnSpPr>
        <p:spPr>
          <a:xfrm rot="5400000" flipH="1" flipV="1">
            <a:off x="1641413" y="3162226"/>
            <a:ext cx="657707" cy="358253"/>
          </a:xfrm>
          <a:prstGeom prst="curvedConnector2">
            <a:avLst/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C1BFD2F-0A00-4FBF-B614-06F8A3076F3C}"/>
              </a:ext>
            </a:extLst>
          </p:cNvPr>
          <p:cNvCxnSpPr>
            <a:cxnSpLocks/>
            <a:stCxn id="65" idx="0"/>
            <a:endCxn id="103" idx="2"/>
          </p:cNvCxnSpPr>
          <p:nvPr/>
        </p:nvCxnSpPr>
        <p:spPr>
          <a:xfrm flipH="1" flipV="1">
            <a:off x="2515153" y="3095616"/>
            <a:ext cx="796394" cy="576879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AE8141A-884D-41FE-A40A-E3AE1F479148}"/>
              </a:ext>
            </a:extLst>
          </p:cNvPr>
          <p:cNvCxnSpPr>
            <a:cxnSpLocks/>
            <a:stCxn id="65" idx="0"/>
            <a:endCxn id="105" idx="2"/>
          </p:cNvCxnSpPr>
          <p:nvPr/>
        </p:nvCxnSpPr>
        <p:spPr>
          <a:xfrm flipV="1">
            <a:off x="3311547" y="3088468"/>
            <a:ext cx="187643" cy="584027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A653126-8E30-45AB-8ECF-06EA2F379DFA}"/>
              </a:ext>
            </a:extLst>
          </p:cNvPr>
          <p:cNvCxnSpPr>
            <a:cxnSpLocks/>
            <a:stCxn id="65" idx="0"/>
            <a:endCxn id="83" idx="2"/>
          </p:cNvCxnSpPr>
          <p:nvPr/>
        </p:nvCxnSpPr>
        <p:spPr>
          <a:xfrm flipV="1">
            <a:off x="3311547" y="3095617"/>
            <a:ext cx="1281388" cy="576878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556B22-814A-425C-B3AC-565F7ADAEC45}"/>
              </a:ext>
            </a:extLst>
          </p:cNvPr>
          <p:cNvCxnSpPr>
            <a:cxnSpLocks/>
            <a:stCxn id="36" idx="0"/>
            <a:endCxn id="103" idx="2"/>
          </p:cNvCxnSpPr>
          <p:nvPr/>
        </p:nvCxnSpPr>
        <p:spPr>
          <a:xfrm flipH="1" flipV="1">
            <a:off x="2515153" y="3095616"/>
            <a:ext cx="1276519" cy="571125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C8C59EC-8ABC-4642-8202-B4E48D896FA8}"/>
              </a:ext>
            </a:extLst>
          </p:cNvPr>
          <p:cNvCxnSpPr>
            <a:cxnSpLocks/>
            <a:stCxn id="37" idx="0"/>
            <a:endCxn id="103" idx="2"/>
          </p:cNvCxnSpPr>
          <p:nvPr/>
        </p:nvCxnSpPr>
        <p:spPr>
          <a:xfrm flipH="1" flipV="1">
            <a:off x="2515153" y="3095616"/>
            <a:ext cx="1775230" cy="571125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837D4F0-67C5-47DF-9391-B0F05DB2C581}"/>
              </a:ext>
            </a:extLst>
          </p:cNvPr>
          <p:cNvCxnSpPr>
            <a:cxnSpLocks/>
            <a:stCxn id="50" idx="0"/>
            <a:endCxn id="103" idx="2"/>
          </p:cNvCxnSpPr>
          <p:nvPr/>
        </p:nvCxnSpPr>
        <p:spPr>
          <a:xfrm flipH="1" flipV="1">
            <a:off x="2515153" y="3095616"/>
            <a:ext cx="2509027" cy="576879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A41572B-12F5-4800-B9D2-1302B5C079A7}"/>
              </a:ext>
            </a:extLst>
          </p:cNvPr>
          <p:cNvCxnSpPr>
            <a:cxnSpLocks/>
            <a:stCxn id="36" idx="0"/>
            <a:endCxn id="105" idx="2"/>
          </p:cNvCxnSpPr>
          <p:nvPr/>
        </p:nvCxnSpPr>
        <p:spPr>
          <a:xfrm flipH="1" flipV="1">
            <a:off x="3499190" y="3088468"/>
            <a:ext cx="292482" cy="578273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67470AD-0184-43A2-97F9-38E2150CFB0E}"/>
              </a:ext>
            </a:extLst>
          </p:cNvPr>
          <p:cNvCxnSpPr>
            <a:cxnSpLocks/>
            <a:stCxn id="37" idx="0"/>
            <a:endCxn id="105" idx="2"/>
          </p:cNvCxnSpPr>
          <p:nvPr/>
        </p:nvCxnSpPr>
        <p:spPr>
          <a:xfrm flipH="1" flipV="1">
            <a:off x="3499190" y="3088468"/>
            <a:ext cx="791193" cy="578273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257E252-E9B2-4703-8C1E-C8E178CBD21E}"/>
              </a:ext>
            </a:extLst>
          </p:cNvPr>
          <p:cNvCxnSpPr>
            <a:cxnSpLocks/>
            <a:stCxn id="50" idx="0"/>
            <a:endCxn id="105" idx="2"/>
          </p:cNvCxnSpPr>
          <p:nvPr/>
        </p:nvCxnSpPr>
        <p:spPr>
          <a:xfrm flipH="1" flipV="1">
            <a:off x="3499190" y="3088468"/>
            <a:ext cx="1524990" cy="584027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D88F404-E9BC-4779-ACBE-95D3504082FD}"/>
              </a:ext>
            </a:extLst>
          </p:cNvPr>
          <p:cNvCxnSpPr>
            <a:cxnSpLocks/>
            <a:stCxn id="36" idx="0"/>
            <a:endCxn id="83" idx="2"/>
          </p:cNvCxnSpPr>
          <p:nvPr/>
        </p:nvCxnSpPr>
        <p:spPr>
          <a:xfrm flipV="1">
            <a:off x="3791672" y="3095617"/>
            <a:ext cx="801263" cy="571124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2319DCF-8762-4866-B888-DB1E0051A9AD}"/>
              </a:ext>
            </a:extLst>
          </p:cNvPr>
          <p:cNvCxnSpPr>
            <a:cxnSpLocks/>
            <a:stCxn id="37" idx="0"/>
            <a:endCxn id="83" idx="2"/>
          </p:cNvCxnSpPr>
          <p:nvPr/>
        </p:nvCxnSpPr>
        <p:spPr>
          <a:xfrm flipV="1">
            <a:off x="4290383" y="3095617"/>
            <a:ext cx="302552" cy="571124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7751475-4B2B-4AE4-AC21-C5ECC6D39937}"/>
              </a:ext>
            </a:extLst>
          </p:cNvPr>
          <p:cNvCxnSpPr>
            <a:cxnSpLocks/>
            <a:stCxn id="50" idx="0"/>
            <a:endCxn id="83" idx="2"/>
          </p:cNvCxnSpPr>
          <p:nvPr/>
        </p:nvCxnSpPr>
        <p:spPr>
          <a:xfrm flipH="1" flipV="1">
            <a:off x="4592935" y="3095617"/>
            <a:ext cx="431245" cy="576878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A06385F-1FFC-49DF-A163-3BBF47FA3CC7}"/>
              </a:ext>
            </a:extLst>
          </p:cNvPr>
          <p:cNvGrpSpPr/>
          <p:nvPr/>
        </p:nvGrpSpPr>
        <p:grpSpPr>
          <a:xfrm>
            <a:off x="3176456" y="2342159"/>
            <a:ext cx="395676" cy="376939"/>
            <a:chOff x="2360309" y="1388495"/>
            <a:chExt cx="395676" cy="37693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8BA4A80-4C81-4702-9136-48076A1A968C}"/>
                </a:ext>
              </a:extLst>
            </p:cNvPr>
            <p:cNvSpPr/>
            <p:nvPr/>
          </p:nvSpPr>
          <p:spPr>
            <a:xfrm>
              <a:off x="2360309" y="1399674"/>
              <a:ext cx="365760" cy="3657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D3C941CF-E54A-4771-B964-831749E92B65}"/>
                    </a:ext>
                  </a:extLst>
                </p:cNvPr>
                <p:cNvSpPr/>
                <p:nvPr/>
              </p:nvSpPr>
              <p:spPr>
                <a:xfrm>
                  <a:off x="2378959" y="1388495"/>
                  <a:ext cx="37702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D1BB2EB5-E1D1-4DEA-98EB-7ED7DC5284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959" y="1388495"/>
                  <a:ext cx="377026" cy="338554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87408B4-BB28-4ED7-8D26-CE98BBE5DC52}"/>
              </a:ext>
            </a:extLst>
          </p:cNvPr>
          <p:cNvCxnSpPr>
            <a:cxnSpLocks/>
            <a:stCxn id="103" idx="0"/>
            <a:endCxn id="108" idx="4"/>
          </p:cNvCxnSpPr>
          <p:nvPr/>
        </p:nvCxnSpPr>
        <p:spPr>
          <a:xfrm flipV="1">
            <a:off x="2515153" y="2719098"/>
            <a:ext cx="844183" cy="210281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FF667E8-254A-4820-A9FA-C9E800C1505F}"/>
              </a:ext>
            </a:extLst>
          </p:cNvPr>
          <p:cNvCxnSpPr>
            <a:cxnSpLocks/>
            <a:stCxn id="105" idx="0"/>
            <a:endCxn id="108" idx="4"/>
          </p:cNvCxnSpPr>
          <p:nvPr/>
        </p:nvCxnSpPr>
        <p:spPr>
          <a:xfrm flipH="1" flipV="1">
            <a:off x="3359336" y="2719098"/>
            <a:ext cx="139854" cy="203133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7504E36-D500-4C46-B006-7256009DA373}"/>
              </a:ext>
            </a:extLst>
          </p:cNvPr>
          <p:cNvCxnSpPr>
            <a:cxnSpLocks/>
            <a:stCxn id="83" idx="0"/>
            <a:endCxn id="108" idx="4"/>
          </p:cNvCxnSpPr>
          <p:nvPr/>
        </p:nvCxnSpPr>
        <p:spPr>
          <a:xfrm flipH="1" flipV="1">
            <a:off x="3359336" y="2719098"/>
            <a:ext cx="1233599" cy="210282"/>
          </a:xfrm>
          <a:prstGeom prst="straightConnector1">
            <a:avLst/>
          </a:prstGeom>
          <a:ln w="12700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FC1F6EC-92D0-4561-8E03-6239E740862D}"/>
              </a:ext>
            </a:extLst>
          </p:cNvPr>
          <p:cNvCxnSpPr>
            <a:cxnSpLocks/>
            <a:stCxn id="108" idx="0"/>
            <a:endCxn id="106" idx="2"/>
          </p:cNvCxnSpPr>
          <p:nvPr/>
        </p:nvCxnSpPr>
        <p:spPr>
          <a:xfrm flipV="1">
            <a:off x="3359336" y="2249310"/>
            <a:ext cx="0" cy="104028"/>
          </a:xfrm>
          <a:prstGeom prst="straightConnector1">
            <a:avLst/>
          </a:prstGeom>
          <a:ln w="15875">
            <a:tailEnd type="stealth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83C87215-732E-481B-BC0B-01C83F1C602B}"/>
              </a:ext>
            </a:extLst>
          </p:cNvPr>
          <p:cNvCxnSpPr>
            <a:cxnSpLocks/>
            <a:stCxn id="8" idx="0"/>
            <a:endCxn id="105" idx="1"/>
          </p:cNvCxnSpPr>
          <p:nvPr/>
        </p:nvCxnSpPr>
        <p:spPr>
          <a:xfrm rot="5400000" flipH="1" flipV="1">
            <a:off x="2379213" y="2915989"/>
            <a:ext cx="664855" cy="843579"/>
          </a:xfrm>
          <a:prstGeom prst="curvedConnector2">
            <a:avLst/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1A88CFB-B25D-4608-8DDD-479594351A9C}"/>
              </a:ext>
            </a:extLst>
          </p:cNvPr>
          <p:cNvSpPr/>
          <p:nvPr/>
        </p:nvSpPr>
        <p:spPr>
          <a:xfrm>
            <a:off x="2149393" y="2929379"/>
            <a:ext cx="731520" cy="166237"/>
          </a:xfrm>
          <a:prstGeom prst="roundRect">
            <a:avLst>
              <a:gd name="adj" fmla="val 11824"/>
            </a:avLst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MaxSim</a:t>
            </a:r>
            <a:endParaRPr lang="en-US" sz="1100" b="1"/>
          </a:p>
        </p:txBody>
      </p: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D571D964-72A6-4D39-AD59-8816A98AFE7F}"/>
              </a:ext>
            </a:extLst>
          </p:cNvPr>
          <p:cNvCxnSpPr>
            <a:cxnSpLocks/>
            <a:stCxn id="21" idx="0"/>
            <a:endCxn id="83" idx="1"/>
          </p:cNvCxnSpPr>
          <p:nvPr/>
        </p:nvCxnSpPr>
        <p:spPr>
          <a:xfrm rot="5400000" flipH="1" flipV="1">
            <a:off x="3176138" y="2624922"/>
            <a:ext cx="663459" cy="1438615"/>
          </a:xfrm>
          <a:prstGeom prst="curvedConnector2">
            <a:avLst/>
          </a:prstGeom>
          <a:ln w="31750" cap="rnd">
            <a:solidFill>
              <a:srgbClr val="00B050"/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E18244A-8508-4551-AA00-D5039E40417F}"/>
              </a:ext>
            </a:extLst>
          </p:cNvPr>
          <p:cNvSpPr/>
          <p:nvPr/>
        </p:nvSpPr>
        <p:spPr>
          <a:xfrm>
            <a:off x="3133430" y="2922231"/>
            <a:ext cx="731520" cy="166237"/>
          </a:xfrm>
          <a:prstGeom prst="roundRect">
            <a:avLst>
              <a:gd name="adj" fmla="val 11824"/>
            </a:avLst>
          </a:prstGeom>
          <a:solidFill>
            <a:schemeClr val="bg1">
              <a:lumMod val="6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err="1"/>
              <a:t>MaxSim</a:t>
            </a:r>
            <a:endParaRPr lang="en-US" sz="1200" b="1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636A6938-6C20-456A-8E4C-D68313073C46}"/>
              </a:ext>
            </a:extLst>
          </p:cNvPr>
          <p:cNvSpPr/>
          <p:nvPr/>
        </p:nvSpPr>
        <p:spPr>
          <a:xfrm>
            <a:off x="3208732" y="2017167"/>
            <a:ext cx="301208" cy="23214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CD0ABB-2E49-4874-A2D7-DB4FF0BA75AB}"/>
              </a:ext>
            </a:extLst>
          </p:cNvPr>
          <p:cNvSpPr txBox="1"/>
          <p:nvPr/>
        </p:nvSpPr>
        <p:spPr>
          <a:xfrm>
            <a:off x="1712392" y="5224190"/>
            <a:ext cx="317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(c) </a:t>
            </a:r>
            <a:r>
              <a:rPr lang="en-US" sz="2800" b="1" u="sng" dirty="0"/>
              <a:t>Late Interaction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4622768-8D41-41DE-A1A5-E462D86D6C69}"/>
              </a:ext>
            </a:extLst>
          </p:cNvPr>
          <p:cNvSpPr txBox="1"/>
          <p:nvPr/>
        </p:nvSpPr>
        <p:spPr>
          <a:xfrm>
            <a:off x="720514" y="6231265"/>
            <a:ext cx="551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Omar Khattab and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Matei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Zaharia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“ColBERT: Efficient and effective passage search via contextualized late interaction over BERT." SIGIR 2020.</a:t>
            </a: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0DF79ED2-C0A5-45E2-9C9B-ABD1A34BA271}"/>
              </a:ext>
            </a:extLst>
          </p:cNvPr>
          <p:cNvSpPr/>
          <p:nvPr/>
        </p:nvSpPr>
        <p:spPr>
          <a:xfrm>
            <a:off x="7053181" y="5265906"/>
            <a:ext cx="3947622" cy="1273006"/>
          </a:xfrm>
          <a:prstGeom prst="wedgeRoundRectCallout">
            <a:avLst>
              <a:gd name="adj1" fmla="val -46351"/>
              <a:gd name="adj2" fmla="val 1379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Calibri"/>
              </a:rPr>
              <a:t>End-to-End Retrieval over Wikipedia (21M passages) takes </a:t>
            </a:r>
            <a:r>
              <a:rPr lang="en-US" sz="2400" b="1" dirty="0">
                <a:cs typeface="Calibri"/>
              </a:rPr>
              <a:t>70ms</a:t>
            </a:r>
            <a:r>
              <a:rPr lang="en-US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9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3" grpId="0" animBg="1"/>
      <p:bldP spid="105" grpId="0" animBg="1"/>
      <p:bldP spid="106" grpId="0" animBg="1"/>
      <p:bldP spid="1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Despite all of this attention to efficiency, popular IR/ML </a:t>
            </a:r>
            <a:r>
              <a:rPr lang="en-US" sz="3600" b="1" dirty="0"/>
              <a:t>leaderboards</a:t>
            </a:r>
            <a:r>
              <a:rPr lang="en-US" sz="3600" dirty="0"/>
              <a:t> generally focus on quality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/>
          <a:lstStyle/>
          <a:p>
            <a:r>
              <a:rPr lang="en-US" dirty="0"/>
              <a:t>While many of us report efficiency metrics, it’s not obvious how to standardize these comparisons.</a:t>
            </a:r>
          </a:p>
        </p:txBody>
      </p:sp>
      <p:pic>
        <p:nvPicPr>
          <p:cNvPr id="3" name="Content Placeholder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463AC6CF-D557-FCEE-09C4-09ED335C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878" y="2556728"/>
            <a:ext cx="4286573" cy="3442627"/>
          </a:xfrm>
          <a:prstGeom prst="rect">
            <a:avLst/>
          </a:prstGeom>
        </p:spPr>
      </p:pic>
      <p:pic>
        <p:nvPicPr>
          <p:cNvPr id="5" name="Content Placeholder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82B2DCCC-904D-CB8F-69CE-07BD8F96A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23" y="3156200"/>
            <a:ext cx="6542314" cy="33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Systematic evaluation reveals complex trade-offs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828"/>
            <a:ext cx="6538994" cy="5036948"/>
          </a:xfrm>
        </p:spPr>
        <p:txBody>
          <a:bodyPr/>
          <a:lstStyle/>
          <a:p>
            <a:r>
              <a:rPr lang="en-US" dirty="0"/>
              <a:t>We systematically evaluate BM25, DPR, ColBERTv2, and BT-SPLADE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fix an AWS cloud instance per experiment: GPU? CPU? RAM?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measure latency and cost to run 1 million queries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AE691DC-ADDF-A0D9-4299-EAED0E8D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78" y="1602394"/>
            <a:ext cx="3268852" cy="499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Dynascoring</a:t>
            </a:r>
            <a:r>
              <a:rPr lang="en-US" sz="3600" dirty="0"/>
              <a:t> enables flexible comparisons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828"/>
            <a:ext cx="6538994" cy="5036948"/>
          </a:xfrm>
        </p:spPr>
        <p:txBody>
          <a:bodyPr/>
          <a:lstStyle/>
          <a:p>
            <a:r>
              <a:rPr lang="en-US" dirty="0" err="1"/>
              <a:t>Dynascoring</a:t>
            </a:r>
            <a:r>
              <a:rPr lang="en-US" dirty="0"/>
              <a:t> assigns weights to each metric, distilling to a single holistic score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Weighing accuracy, latency, and cost differently for our MS MARCO evaluation changes the optimal system</a:t>
            </a:r>
          </a:p>
        </p:txBody>
      </p:sp>
      <p:pic>
        <p:nvPicPr>
          <p:cNvPr id="3" name="Content Placeholder 7" descr="A picture containing text, screenshot, number, diagram&#10;&#10;Description automatically generated">
            <a:extLst>
              <a:ext uri="{FF2B5EF4-FFF2-40B4-BE49-F238E27FC236}">
                <a16:creationId xmlns:a16="http://schemas.microsoft.com/office/drawing/2014/main" id="{1E7AB73A-A359-C131-4996-9C3958AA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23" y="1681849"/>
            <a:ext cx="44776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Recommendations for future leaderboards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42BE3-0CDE-4E73-8000-46132E96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828"/>
            <a:ext cx="10515600" cy="503694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Fix evaluation environment(s). </a:t>
            </a:r>
            <a:r>
              <a:rPr lang="en-US" dirty="0"/>
              <a:t>We recommend public cloud instances for consistent specs *and* realistic $$ cost estimates.</a:t>
            </a:r>
            <a:endParaRPr lang="en-US" b="1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Include a comprehensive set of metrics. </a:t>
            </a:r>
            <a:r>
              <a:rPr lang="en-US" dirty="0"/>
              <a:t>Evaluation metrics should span both effectiveness and efficiency.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Use </a:t>
            </a:r>
            <a:r>
              <a:rPr lang="en-US" b="1" dirty="0" err="1"/>
              <a:t>Dynascoring</a:t>
            </a:r>
            <a:r>
              <a:rPr lang="en-US" b="1" dirty="0"/>
              <a:t> to compare systems. </a:t>
            </a:r>
            <a:r>
              <a:rPr lang="en-US" dirty="0"/>
              <a:t>Assign (sets of) weights for each metric and distill them to a single score, per tier.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Code: </a:t>
            </a:r>
            <a:r>
              <a:rPr lang="en-US" sz="2000" dirty="0">
                <a:hlinkClick r:id="rId3"/>
              </a:rPr>
              <a:t>https://github.com/primeqa/primeqa/tree/main/extensions/ir_benchmarking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6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Post neural retrievers, </a:t>
            </a:r>
            <a:r>
              <a:rPr lang="en-US" sz="3600" b="1" dirty="0"/>
              <a:t>multi-stage architectures </a:t>
            </a:r>
            <a:r>
              <a:rPr lang="en-US" sz="3600" dirty="0"/>
              <a:t>are making a comeback – and they look quite different this time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434D1-38A2-32C3-BE51-FA8D42ADC89B}"/>
              </a:ext>
            </a:extLst>
          </p:cNvPr>
          <p:cNvSpPr txBox="1"/>
          <p:nvPr/>
        </p:nvSpPr>
        <p:spPr>
          <a:xfrm>
            <a:off x="5362413" y="624652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Khattab et al.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Proxima Nova"/>
              </a:rPr>
              <a:t>Baleen: Robust Multi-Hop Reasoning at Scale via Condensed Retrieval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(</a:t>
            </a:r>
            <a:r>
              <a:rPr lang="en-US" sz="800" b="0" i="0" u="none" strike="noStrike" dirty="0" err="1">
                <a:solidFill>
                  <a:srgbClr val="000000"/>
                </a:solidFill>
                <a:effectLst/>
                <a:latin typeface="Proxima Nova"/>
              </a:rPr>
              <a:t>NeurIPS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2021, Spotlight)</a:t>
            </a:r>
            <a:endParaRPr lang="en-US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Gao et al.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Proxima Nova"/>
              </a:rPr>
              <a:t>RARR: Researching and Revising What Language Models Say, Using Language Models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(ACL 2023)</a:t>
            </a:r>
            <a:endParaRPr lang="en-US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Jiang et al.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Proxima Nova"/>
              </a:rPr>
              <a:t>FLARE: Active Retrieval Augmented Generation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(</a:t>
            </a:r>
            <a:r>
              <a:rPr lang="en-US" sz="800" b="0" i="0" u="none" strike="noStrike" dirty="0" err="1">
                <a:solidFill>
                  <a:srgbClr val="000000"/>
                </a:solidFill>
                <a:effectLst/>
                <a:latin typeface="Proxima Nova"/>
              </a:rPr>
              <a:t>arxiv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2023)</a:t>
            </a:r>
            <a:endParaRPr lang="en-US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Wang et al. </a:t>
            </a:r>
            <a:r>
              <a:rPr lang="en-US" sz="800" b="0" i="1" u="none" strike="noStrike" dirty="0">
                <a:solidFill>
                  <a:srgbClr val="000000"/>
                </a:solidFill>
                <a:effectLst/>
                <a:latin typeface="Proxima Nova"/>
              </a:rPr>
              <a:t>Effective Contrastive Weighting for Dense Query Expansion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Proxima Nova"/>
              </a:rPr>
              <a:t> (ACL 2023)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4F5552-9389-13C7-7464-39D10A391966}"/>
              </a:ext>
            </a:extLst>
          </p:cNvPr>
          <p:cNvGrpSpPr/>
          <p:nvPr/>
        </p:nvGrpSpPr>
        <p:grpSpPr>
          <a:xfrm>
            <a:off x="1653325" y="1559838"/>
            <a:ext cx="5499315" cy="1723358"/>
            <a:chOff x="3644685" y="1690253"/>
            <a:chExt cx="5499315" cy="1723358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B20CA53E-733A-3458-02E5-46279EDBE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685" y="1690253"/>
              <a:ext cx="5305586" cy="1445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B13171-4BB5-D73B-BED1-217F07A23EDA}"/>
                </a:ext>
              </a:extLst>
            </p:cNvPr>
            <p:cNvSpPr txBox="1"/>
            <p:nvPr/>
          </p:nvSpPr>
          <p:spPr>
            <a:xfrm>
              <a:off x="3729924" y="3105834"/>
              <a:ext cx="541407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200"/>
                </a:spcAft>
              </a:pPr>
              <a: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  <a:t>Baleen — a pipeline of finetuned LMs &amp; retrievers (2021</a:t>
              </a:r>
              <a:r>
                <a:rPr lang="en-US" sz="1400" b="1" dirty="0">
                  <a:solidFill>
                    <a:srgbClr val="616161"/>
                  </a:solidFill>
                  <a:latin typeface="Proxima Nova"/>
                </a:rPr>
                <a:t>)</a:t>
              </a:r>
              <a:endParaRPr lang="en-US" sz="1400" b="0" dirty="0">
                <a:effectLst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82A78C-84F4-8C1C-FC2A-F6D3331FADA6}"/>
              </a:ext>
            </a:extLst>
          </p:cNvPr>
          <p:cNvGrpSpPr/>
          <p:nvPr/>
        </p:nvGrpSpPr>
        <p:grpSpPr>
          <a:xfrm>
            <a:off x="94749" y="3593508"/>
            <a:ext cx="3582604" cy="3127967"/>
            <a:chOff x="124934" y="3043199"/>
            <a:chExt cx="3582604" cy="3127967"/>
          </a:xfrm>
        </p:grpSpPr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719BEBD6-CB69-10EA-3A79-E49B8585C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78" y="3043199"/>
              <a:ext cx="2976905" cy="254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3DEFE5-D032-C1A9-069D-EB0EE7BF96E9}"/>
                </a:ext>
              </a:extLst>
            </p:cNvPr>
            <p:cNvSpPr txBox="1"/>
            <p:nvPr/>
          </p:nvSpPr>
          <p:spPr>
            <a:xfrm>
              <a:off x="124934" y="5647946"/>
              <a:ext cx="3582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200"/>
                </a:spcAft>
              </a:pPr>
              <a: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  <a:t>FLARE — a pipeline of hand-prompted LLMs &amp; a retriever (2023)</a:t>
              </a:r>
              <a:endParaRPr lang="en-US" sz="1400" b="0" dirty="0">
                <a:effectLst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C86837-68E2-C5CF-31EE-0B43E8C09D51}"/>
              </a:ext>
            </a:extLst>
          </p:cNvPr>
          <p:cNvGrpSpPr/>
          <p:nvPr/>
        </p:nvGrpSpPr>
        <p:grpSpPr>
          <a:xfrm>
            <a:off x="8504790" y="1427544"/>
            <a:ext cx="3656653" cy="3437148"/>
            <a:chOff x="8522173" y="1661164"/>
            <a:chExt cx="3656653" cy="3437148"/>
          </a:xfrm>
        </p:grpSpPr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BAA769C5-47E7-7487-5833-913A8BBBD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293" y="2207966"/>
              <a:ext cx="2804037" cy="2890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FC1B70-BAF9-464F-051B-E836563DDAE6}"/>
                </a:ext>
              </a:extLst>
            </p:cNvPr>
            <p:cNvSpPr txBox="1"/>
            <p:nvPr/>
          </p:nvSpPr>
          <p:spPr>
            <a:xfrm>
              <a:off x="8522173" y="1661164"/>
              <a:ext cx="36566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200"/>
                </a:spcAft>
              </a:pPr>
              <a: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  <a:t>RARR — a pipeline of hand-prompted LLMs &amp; a retriever (2023)</a:t>
              </a:r>
              <a:endParaRPr lang="en-US" sz="1400" b="0" dirty="0">
                <a:effectLst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AD20A3-D0A4-E0C2-61E7-8F88F456F855}"/>
              </a:ext>
            </a:extLst>
          </p:cNvPr>
          <p:cNvGrpSpPr/>
          <p:nvPr/>
        </p:nvGrpSpPr>
        <p:grpSpPr>
          <a:xfrm>
            <a:off x="4100668" y="3823699"/>
            <a:ext cx="4391772" cy="2046191"/>
            <a:chOff x="4100668" y="3823699"/>
            <a:chExt cx="4391772" cy="204619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5CB5C6-EAE0-06BB-41EF-080DB40FC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0668" y="3823699"/>
              <a:ext cx="4391772" cy="13075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AA1BB5-087E-4F5A-30B0-112FA89E96AB}"/>
                </a:ext>
              </a:extLst>
            </p:cNvPr>
            <p:cNvSpPr txBox="1"/>
            <p:nvPr/>
          </p:nvSpPr>
          <p:spPr>
            <a:xfrm>
              <a:off x="4542390" y="5131226"/>
              <a:ext cx="365665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200"/>
                </a:spcAft>
              </a:pPr>
              <a: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  <a:t>ColBERT-PRF &amp; CWPRF:</a:t>
              </a:r>
              <a:b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</a:br>
              <a:r>
                <a:rPr lang="en-US" sz="1400" b="1" i="0" u="none" strike="noStrike" dirty="0">
                  <a:solidFill>
                    <a:srgbClr val="616161"/>
                  </a:solidFill>
                  <a:effectLst/>
                  <a:latin typeface="Proxima Nova"/>
                </a:rPr>
                <a:t>Dense Query Expansion pipelines (2023 &amp; 2023)</a:t>
              </a:r>
              <a:endParaRPr lang="en-US" sz="1400" b="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4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But building </a:t>
            </a:r>
            <a:r>
              <a:rPr lang="en-US" sz="3600" b="1" dirty="0"/>
              <a:t>effective and efficient pipelines </a:t>
            </a:r>
            <a:r>
              <a:rPr lang="en-US" sz="3600" dirty="0"/>
              <a:t>isn’t easy…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4C852A-49FB-EB85-5B7E-A9794B42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80828"/>
            <a:ext cx="6301355" cy="5036948"/>
          </a:xfrm>
        </p:spPr>
        <p:txBody>
          <a:bodyPr>
            <a:normAutofit/>
          </a:bodyPr>
          <a:lstStyle/>
          <a:p>
            <a:r>
              <a:rPr lang="en-US" dirty="0"/>
              <a:t>Pipeline prompts are extremely fragile and non-transferable.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Pipeline finetunes are very complicated!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Stage latency adds up, and most may invoke LLMs.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E2D59-D7E2-6CB0-C9EA-82C0EEAF02CA}"/>
              </a:ext>
            </a:extLst>
          </p:cNvPr>
          <p:cNvSpPr txBox="1"/>
          <p:nvPr/>
        </p:nvSpPr>
        <p:spPr>
          <a:xfrm>
            <a:off x="7718156" y="1753655"/>
            <a:ext cx="429303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Context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dsp.Type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desc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0A3069"/>
                </a:solidFill>
                <a:effectLst/>
                <a:latin typeface="Courier New" panose="02070309020205020404" pitchFamily="49" charset="0"/>
              </a:rPr>
              <a:t>'sources with relevant facts'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dsp.Type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desc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0A3069"/>
                </a:solidFill>
                <a:effectLst/>
                <a:latin typeface="Courier New" panose="02070309020205020404" pitchFamily="49" charset="0"/>
              </a:rPr>
              <a:t>'question to be answered'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dsp.Type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desc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0A3069"/>
                </a:solidFill>
                <a:effectLst/>
                <a:latin typeface="Courier New" panose="02070309020205020404" pitchFamily="49" charset="0"/>
              </a:rPr>
              <a:t>'a short sentence'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ShortAnswer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dsp.signature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>
                <a:solidFill>
                  <a:srgbClr val="0A3069"/>
                </a:solidFill>
                <a:effectLst/>
                <a:latin typeface="Courier New" panose="02070309020205020404" pitchFamily="49" charset="0"/>
              </a:rPr>
              <a:t>'answer a question'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</a:t>
            </a:r>
            <a:endParaRPr lang="en-US" b="0" dirty="0">
              <a:effectLst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context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Context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answer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1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Baleen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</a:t>
            </a:r>
            <a:r>
              <a:rPr lang="en-US" sz="800" b="0" i="0" u="none" strike="noStrike" dirty="0" err="1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Module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  def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800" b="0" i="0" u="none" strike="noStrike" dirty="0" err="1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800" b="0" i="0" u="none" strike="noStrike" dirty="0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(self):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self.generate_query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dsp.predict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SearchQuery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self.generate_summary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dsp.predict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SearchSummary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dsp.predict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ShortAnswer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</a:br>
            <a:b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8250DF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(self,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800" b="0" i="0" u="none" strike="noStrike" dirty="0" err="1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max_hops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context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[]</a:t>
            </a:r>
            <a:b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_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 err="1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max_hops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):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  query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self.generate_query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(context,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  passages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dsp.search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query.query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k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0550AE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).passages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  summary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self.generate_summary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(context,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, passages)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800" b="0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context.</a:t>
            </a:r>
            <a:r>
              <a:rPr lang="en-US" sz="800" b="0" i="0" u="none" strike="noStrike" dirty="0" err="1">
                <a:solidFill>
                  <a:srgbClr val="8250DF"/>
                </a:solidFill>
                <a:effectLst/>
                <a:latin typeface="Courier New" panose="02070309020205020404" pitchFamily="49" charset="0"/>
              </a:rPr>
              <a:t>append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summary.summary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</a:b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answer 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self.generate_answer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(context,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question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00" b="1" i="0" u="none" strike="noStrike" dirty="0" err="1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dsp.Prediction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context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context, </a:t>
            </a:r>
            <a:r>
              <a:rPr lang="en-US" sz="800" b="0" i="0" u="none" strike="noStrike" dirty="0">
                <a:solidFill>
                  <a:srgbClr val="953800"/>
                </a:solidFill>
                <a:effectLst/>
                <a:latin typeface="Courier New" panose="02070309020205020404" pitchFamily="49" charset="0"/>
              </a:rPr>
              <a:t>answer</a:t>
            </a:r>
            <a:r>
              <a:rPr lang="en-US" sz="800" b="0" i="0" u="none" strike="noStrike" dirty="0">
                <a:solidFill>
                  <a:srgbClr val="CF222E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800" b="0" i="0" u="none" strike="noStrike" dirty="0">
                <a:solidFill>
                  <a:srgbClr val="1F2328"/>
                </a:solidFill>
                <a:effectLst/>
                <a:latin typeface="Courier New" panose="02070309020205020404" pitchFamily="49" charset="0"/>
              </a:rPr>
              <a:t>answer)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56F81E-BD83-8519-AAD3-1A4109BE1082}"/>
              </a:ext>
            </a:extLst>
          </p:cNvPr>
          <p:cNvGrpSpPr/>
          <p:nvPr/>
        </p:nvGrpSpPr>
        <p:grpSpPr>
          <a:xfrm>
            <a:off x="2148594" y="4946587"/>
            <a:ext cx="5569561" cy="1546288"/>
            <a:chOff x="2148594" y="4946587"/>
            <a:chExt cx="5569561" cy="1546288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BA0B3C2A-E46C-F32B-0273-DD331E1C0548}"/>
                </a:ext>
              </a:extLst>
            </p:cNvPr>
            <p:cNvSpPr/>
            <p:nvPr/>
          </p:nvSpPr>
          <p:spPr>
            <a:xfrm>
              <a:off x="2148594" y="5315919"/>
              <a:ext cx="5569561" cy="1176956"/>
            </a:xfrm>
            <a:prstGeom prst="wedgeRoundRectCallout">
              <a:avLst>
                <a:gd name="adj1" fmla="val -46351"/>
                <a:gd name="adj2" fmla="val 13790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cs typeface="Calibri"/>
                </a:rPr>
                <a:t>Come to my talk on the </a:t>
              </a:r>
              <a:r>
                <a:rPr lang="en-US" sz="2800" b="1" dirty="0" err="1">
                  <a:cs typeface="Calibri"/>
                </a:rPr>
                <a:t>DSPy</a:t>
              </a:r>
              <a:r>
                <a:rPr lang="en-US" sz="2800" dirty="0">
                  <a:cs typeface="Calibri"/>
                </a:rPr>
                <a:t> framework at REML.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F1903F-E025-3CA4-591A-6AF0D2059CD3}"/>
                </a:ext>
              </a:extLst>
            </p:cNvPr>
            <p:cNvSpPr txBox="1"/>
            <p:nvPr/>
          </p:nvSpPr>
          <p:spPr>
            <a:xfrm>
              <a:off x="3081714" y="4946587"/>
              <a:ext cx="3703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https://github.com/stanfordnlp/dsp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5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Special thanks to…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2A3166-842A-750C-3DEA-797CFD69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Keshav Santhanam</a:t>
            </a:r>
          </a:p>
          <a:p>
            <a:r>
              <a:rPr lang="en-US" dirty="0"/>
              <a:t>Jon Saad-Falcon</a:t>
            </a:r>
          </a:p>
          <a:p>
            <a:r>
              <a:rPr lang="en-US" dirty="0"/>
              <a:t>Antonio </a:t>
            </a:r>
            <a:r>
              <a:rPr lang="en-US" dirty="0" err="1"/>
              <a:t>Mallia</a:t>
            </a:r>
            <a:endParaRPr lang="en-US" dirty="0"/>
          </a:p>
          <a:p>
            <a:r>
              <a:rPr lang="en-US" dirty="0"/>
              <a:t>Sebastian </a:t>
            </a:r>
            <a:r>
              <a:rPr lang="en-US" dirty="0" err="1"/>
              <a:t>Hofstatter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Martin Franz, Avi Sil, &amp; the rest of IBM Research AI Team</a:t>
            </a:r>
          </a:p>
          <a:p>
            <a:r>
              <a:rPr lang="en-US" dirty="0"/>
              <a:t>And many others…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7BBC831-8F98-B607-6D4F-0BE8404E1C05}"/>
              </a:ext>
            </a:extLst>
          </p:cNvPr>
          <p:cNvSpPr txBox="1">
            <a:spLocks/>
          </p:cNvSpPr>
          <p:nvPr/>
        </p:nvSpPr>
        <p:spPr>
          <a:xfrm>
            <a:off x="7269480" y="1825625"/>
            <a:ext cx="4033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Tamer </a:t>
            </a:r>
            <a:r>
              <a:rPr lang="en-US" dirty="0" err="1"/>
              <a:t>Elsayed</a:t>
            </a:r>
            <a:endParaRPr lang="en-US" dirty="0"/>
          </a:p>
          <a:p>
            <a:r>
              <a:rPr lang="en-US" dirty="0"/>
              <a:t>Mohammad Hammoud</a:t>
            </a:r>
          </a:p>
          <a:p>
            <a:r>
              <a:rPr lang="en-US" dirty="0"/>
              <a:t>Chris Potts</a:t>
            </a:r>
          </a:p>
          <a:p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17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Papers Discussed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77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15D2E-B72E-2D9A-A5D1-9C9EB18D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" y="1474351"/>
            <a:ext cx="4572000" cy="946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E6967-FEF1-1414-0D6B-9007710FE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302" y="1445152"/>
            <a:ext cx="4572000" cy="1238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38FF81-D310-4A64-9D5B-EC7CC521C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976" y="2928430"/>
            <a:ext cx="4572000" cy="1256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568B7-948B-CE59-5D1A-4CD427CFE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025" y="3008865"/>
            <a:ext cx="4572000" cy="126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DEA762-7453-D26C-01C7-B0FD880D4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976" y="4361837"/>
            <a:ext cx="4572000" cy="1751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879F51-18B1-395A-895F-7426C5D14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302" y="4603651"/>
            <a:ext cx="4572000" cy="11195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DCA78F-5622-9BF8-C684-969F030E4A30}"/>
              </a:ext>
            </a:extLst>
          </p:cNvPr>
          <p:cNvSpPr txBox="1"/>
          <p:nvPr/>
        </p:nvSpPr>
        <p:spPr>
          <a:xfrm>
            <a:off x="3962400" y="61984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github.com/</a:t>
            </a:r>
            <a:r>
              <a:rPr lang="en-US" sz="1800" b="1" dirty="0" err="1">
                <a:solidFill>
                  <a:srgbClr val="0070C0"/>
                </a:solidFill>
              </a:rPr>
              <a:t>stanford-futuredata</a:t>
            </a:r>
            <a:r>
              <a:rPr lang="en-US" sz="1800" b="1" dirty="0">
                <a:solidFill>
                  <a:srgbClr val="0070C0"/>
                </a:solidFill>
              </a:rPr>
              <a:t>/ColBERT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8D0745-0D3D-4393-BBEB-8C53EFE6ECCA}"/>
              </a:ext>
            </a:extLst>
          </p:cNvPr>
          <p:cNvSpPr/>
          <p:nvPr/>
        </p:nvSpPr>
        <p:spPr>
          <a:xfrm>
            <a:off x="1104989" y="1611075"/>
            <a:ext cx="9912658" cy="1097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when did the transformers cartoon series come out?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[…] the animated […] The Transformers […] […] It was released […] on August 8, 1986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10BB0-C74E-48F6-97F2-9563717F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 Interaction: Real Example of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D9C5-58A3-4432-8B6F-D5463850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DCC37A-13A5-4B2B-BEDD-37D9492A5419}"/>
              </a:ext>
            </a:extLst>
          </p:cNvPr>
          <p:cNvSpPr/>
          <p:nvPr/>
        </p:nvSpPr>
        <p:spPr>
          <a:xfrm>
            <a:off x="1104989" y="1611076"/>
            <a:ext cx="9912658" cy="1097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2000" b="1" dirty="0">
                <a:solidFill>
                  <a:schemeClr val="tx1"/>
                </a:solidFill>
              </a:rPr>
              <a:t> did the transformers cartoon series come out?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[…] the animated […] The Transformers […] […] It was released […] </a:t>
            </a:r>
            <a:r>
              <a:rPr lang="en-US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n-US" sz="1800" dirty="0">
                <a:solidFill>
                  <a:schemeClr val="tx1"/>
                </a:solidFill>
              </a:rPr>
              <a:t> August 8, 1986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4F5268-D75B-445F-9FA0-394201C8E4A6}"/>
              </a:ext>
            </a:extLst>
          </p:cNvPr>
          <p:cNvSpPr/>
          <p:nvPr/>
        </p:nvSpPr>
        <p:spPr>
          <a:xfrm>
            <a:off x="1104989" y="2948782"/>
            <a:ext cx="9912658" cy="1097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when did the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</a:t>
            </a:r>
            <a:r>
              <a:rPr lang="en-US" sz="2000" b="1" dirty="0">
                <a:solidFill>
                  <a:schemeClr val="tx1"/>
                </a:solidFill>
              </a:rPr>
              <a:t> cartoon series come out?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[…] the animated […] The </a:t>
            </a:r>
            <a:r>
              <a:rPr lang="en-US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</a:t>
            </a:r>
            <a:r>
              <a:rPr lang="en-US" sz="1800" dirty="0">
                <a:solidFill>
                  <a:schemeClr val="tx1"/>
                </a:solidFill>
              </a:rPr>
              <a:t> […] […] It was released […] on August 8, 1986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69332A-CF50-48A8-94AC-E2AD1532B863}"/>
              </a:ext>
            </a:extLst>
          </p:cNvPr>
          <p:cNvSpPr/>
          <p:nvPr/>
        </p:nvSpPr>
        <p:spPr>
          <a:xfrm>
            <a:off x="1104989" y="4286488"/>
            <a:ext cx="9912658" cy="1097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when did the transformers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cartoon</a:t>
            </a:r>
            <a:r>
              <a:rPr lang="en-US" sz="2000" b="1" dirty="0">
                <a:solidFill>
                  <a:schemeClr val="tx1"/>
                </a:solidFill>
              </a:rPr>
              <a:t> series come out?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[…] the </a:t>
            </a:r>
            <a:r>
              <a:rPr lang="en-US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</a:t>
            </a:r>
            <a:r>
              <a:rPr lang="en-US" sz="1800" dirty="0">
                <a:solidFill>
                  <a:schemeClr val="tx1"/>
                </a:solidFill>
              </a:rPr>
              <a:t> […] The Transformers […] […] It was released […] on August 8, 1986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59801F-EA35-4D69-8CD5-C4D28BC6BCFC}"/>
              </a:ext>
            </a:extLst>
          </p:cNvPr>
          <p:cNvSpPr/>
          <p:nvPr/>
        </p:nvSpPr>
        <p:spPr>
          <a:xfrm>
            <a:off x="1139671" y="5624195"/>
            <a:ext cx="9912658" cy="10972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98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when did the transformers cartoon series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[…] the animated […] The Transformers […] […] It was </a:t>
            </a:r>
            <a:r>
              <a:rPr lang="en-US" sz="1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  <a:r>
              <a:rPr lang="en-US" sz="1800" dirty="0">
                <a:solidFill>
                  <a:schemeClr val="tx1"/>
                </a:solidFill>
              </a:rPr>
              <a:t> […] on August 8, 1986</a:t>
            </a:r>
          </a:p>
        </p:txBody>
      </p:sp>
    </p:spTree>
    <p:extLst>
      <p:ext uri="{BB962C8B-B14F-4D97-AF65-F5344CB8AC3E}">
        <p14:creationId xmlns:p14="http://schemas.microsoft.com/office/powerpoint/2010/main" val="16350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59DC-2EF0-4FE2-8F96-90D147DC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late interaction designed like that?</a:t>
            </a:r>
            <a:br>
              <a:rPr lang="en-US" sz="3600" dirty="0"/>
            </a:br>
            <a:r>
              <a:rPr lang="en-US" sz="3600" dirty="0"/>
              <a:t>Building on an expansive literature from 1995 to 2019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FE2C-9CB8-4F2C-A0DC-7F9F29F1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4844-243E-4A05-A9CD-CFDF27218E05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BCDEA-55B0-9A9B-54BE-781D5F05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828"/>
            <a:ext cx="10515600" cy="50369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1800" dirty="0"/>
              <a:t>We start from </a:t>
            </a:r>
            <a:r>
              <a:rPr lang="en-US" sz="1800" b="1" dirty="0"/>
              <a:t>BERT </a:t>
            </a:r>
            <a:r>
              <a:rPr lang="en-US" sz="1800" b="1" dirty="0" err="1"/>
              <a:t>rerankers</a:t>
            </a:r>
            <a:r>
              <a:rPr lang="en-US" sz="1800" b="1" dirty="0"/>
              <a:t> </a:t>
            </a:r>
            <a:r>
              <a:rPr lang="en-US" sz="1800" dirty="0"/>
              <a:t>and seek some degree of </a:t>
            </a:r>
            <a:r>
              <a:rPr lang="en-US" sz="1800" b="1" dirty="0"/>
              <a:t>term independence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EE9C9-B14B-E9E3-697F-85E599FEE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40" y="2969417"/>
            <a:ext cx="4572000" cy="220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B5B64-199F-8F5D-E20A-FAB64A794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1" y="3819542"/>
            <a:ext cx="4572000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ColBERT-Glasgow-v8</Template>
  <TotalTime>0</TotalTime>
  <Words>3508</Words>
  <Application>Microsoft Office PowerPoint</Application>
  <PresentationFormat>Widescreen</PresentationFormat>
  <Paragraphs>895</Paragraphs>
  <Slides>77</Slides>
  <Notes>73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Calibri</vt:lpstr>
      <vt:lpstr>Calibri (Body)</vt:lpstr>
      <vt:lpstr>Calibri Light</vt:lpstr>
      <vt:lpstr>Cambria Math</vt:lpstr>
      <vt:lpstr>Courier New</vt:lpstr>
      <vt:lpstr>Proxima Nova</vt:lpstr>
      <vt:lpstr>Tahoma</vt:lpstr>
      <vt:lpstr>Times New Roman</vt:lpstr>
      <vt:lpstr>Office Theme</vt:lpstr>
      <vt:lpstr>From BM25 to (Col)BERT to LLMs: Navigating a Maturing Efficiency–Effectiveness Tradeoff Space in Neural IR</vt:lpstr>
      <vt:lpstr>Big Picture</vt:lpstr>
      <vt:lpstr>Outline</vt:lpstr>
      <vt:lpstr>Neural IR: Two Extreme Matching Paradigms</vt:lpstr>
      <vt:lpstr>Neural IR: Two Extreme Matching Paradigms</vt:lpstr>
      <vt:lpstr>ColBERT: Late Interaction</vt:lpstr>
      <vt:lpstr>ColBERT: Late Interaction</vt:lpstr>
      <vt:lpstr>Late Interaction: Real Example of Matching</vt:lpstr>
      <vt:lpstr>Why is late interaction designed like that? Building on an expansive literature from 1995 to 2019</vt:lpstr>
      <vt:lpstr>Why is late interaction designed like that? Building on an expansive literature from 1995 to 2019</vt:lpstr>
      <vt:lpstr>Why is late interaction designed like that? Building on an expansive literature from 1995 to 2019</vt:lpstr>
      <vt:lpstr>Why is late interaction designed like that? Building on an expansive literature from 1995 to 2019</vt:lpstr>
      <vt:lpstr>Why is late interaction designed like that? Building on an expansive literature from 1995 to 2019</vt:lpstr>
      <vt:lpstr>Top-k Retrieval Strategies</vt:lpstr>
      <vt:lpstr>Top-k Retrieval Strategies</vt:lpstr>
      <vt:lpstr>Top-k Retrieval Strategies: DAAT</vt:lpstr>
      <vt:lpstr>Top-k Retrieval Strategies: DAAT</vt:lpstr>
      <vt:lpstr>Top-k Retrieval Strategies: DAAT</vt:lpstr>
      <vt:lpstr>Top-k Retrieval Strategies: DAAT</vt:lpstr>
      <vt:lpstr>Top-k Retrieval Strategies: Pruning</vt:lpstr>
      <vt:lpstr>PowerPoint Presentation</vt:lpstr>
      <vt:lpstr>PowerPoint Presentation</vt:lpstr>
      <vt:lpstr>Block-Max Structures</vt:lpstr>
      <vt:lpstr>So, how can ColBERT do interaction at scale? A naïve, but pretty good answer: TAAT (Term-At-A-Time scoring)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ColBERT: End-to-End Retrieval</vt:lpstr>
      <vt:lpstr>Late interaction delivers large gains…</vt:lpstr>
      <vt:lpstr>Late interaction delivers large gains…</vt:lpstr>
      <vt:lpstr>Late interaction delivers large gains…</vt:lpstr>
      <vt:lpstr>Late interaction delivers large gains…</vt:lpstr>
      <vt:lpstr>But advanced supervision strategies can help  “simpler” models catch up with vanilla ColBERT!</vt:lpstr>
      <vt:lpstr>But advanced supervision strategies can help  “simpler” models catch up with vanilla ColBERT!</vt:lpstr>
      <vt:lpstr>But advanced supervision strategies can help  “simpler” models catch up with vanilla ColBERT!</vt:lpstr>
      <vt:lpstr>ColBERTv2: Residual Compression</vt:lpstr>
      <vt:lpstr>ColBERTv2: Residual Compression</vt:lpstr>
      <vt:lpstr>ColBERTv2: Residual Compression</vt:lpstr>
      <vt:lpstr>ColBERTv2 uses denoised training and residual compression to re-emerge more effective &amp; lightweight</vt:lpstr>
      <vt:lpstr>ColBERTv2 uses denoised training and residual compression to re-emerge more effective &amp; lightweight</vt:lpstr>
      <vt:lpstr>ColBERTv2: Denoised Training</vt:lpstr>
      <vt:lpstr>ColBERTv2: Denoised Training</vt:lpstr>
      <vt:lpstr>The      LoTTE Benchmark: Long-Tail Topic-stratified Retrieval Evaluation</vt:lpstr>
      <vt:lpstr>PowerPoint Presentation</vt:lpstr>
      <vt:lpstr>ColBERTv2 and LoTTE are available at github.com/stanford-futuredata/ColBERT</vt:lpstr>
      <vt:lpstr>What about latency and hardware requirements?</vt:lpstr>
      <vt:lpstr>ColBERTv2 + PLAID: Centroid Interaction Search</vt:lpstr>
      <vt:lpstr>Centroids alone identify strong candidates</vt:lpstr>
      <vt:lpstr>Not all centroids are important, given a query</vt:lpstr>
      <vt:lpstr>Overall PLAID pipeline</vt:lpstr>
      <vt:lpstr>With PLAID, ColBERTv2 scales its state-of-the-art quality to massive datasets!</vt:lpstr>
      <vt:lpstr>With PLAID, ColBERTv2 scales its state-of-the-art quality to massive datasets!</vt:lpstr>
      <vt:lpstr>With PLAID, ColBERTv2 scales its state-of-the-art quality to massive datasets!</vt:lpstr>
      <vt:lpstr>With PLAID, ColBERTv2 scales its state-of-the-art quality to massive datasets!</vt:lpstr>
      <vt:lpstr>PowerPoint Presentation</vt:lpstr>
      <vt:lpstr>PowerPoint Presentation</vt:lpstr>
      <vt:lpstr>PowerPoint Presentation</vt:lpstr>
      <vt:lpstr>PLAID and ColBERTv2 (and LoTTE, ColBERT-QA, Baleen, and others) are available at github.com/stanford-futuredata/ColBERT</vt:lpstr>
      <vt:lpstr>Despite all of this attention to efficiency, popular IR/ML leaderboards generally focus on quality</vt:lpstr>
      <vt:lpstr>Systematic evaluation reveals complex trade-offs</vt:lpstr>
      <vt:lpstr>Dynascoring enables flexible comparisons</vt:lpstr>
      <vt:lpstr>Recommendations for future leaderboards</vt:lpstr>
      <vt:lpstr>Post neural retrievers, multi-stage architectures are making a comeback – and they look quite different this time</vt:lpstr>
      <vt:lpstr>But building effective and efficient pipelines isn’t easy…</vt:lpstr>
      <vt:lpstr>Special thanks to…</vt:lpstr>
      <vt:lpstr>Papers Discussed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2023-07-27T03:00:21Z</dcterms:created>
  <dcterms:modified xsi:type="dcterms:W3CDTF">2023-07-27T03:00:56Z</dcterms:modified>
</cp:coreProperties>
</file>